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62" r:id="rId2"/>
    <p:sldId id="268" r:id="rId3"/>
    <p:sldId id="285" r:id="rId4"/>
    <p:sldId id="286" r:id="rId5"/>
    <p:sldId id="264" r:id="rId6"/>
    <p:sldId id="287" r:id="rId7"/>
    <p:sldId id="265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02" r:id="rId33"/>
    <p:sldId id="303" r:id="rId34"/>
    <p:sldId id="315" r:id="rId35"/>
    <p:sldId id="304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катерина Поленина" initials="ЕП" lastIdx="1" clrIdx="0">
    <p:extLst>
      <p:ext uri="{19B8F6BF-5375-455C-9EA6-DF929625EA0E}">
        <p15:presenceInfo xmlns:p15="http://schemas.microsoft.com/office/powerpoint/2012/main" userId="b5f0ffc10b3eb59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2828"/>
    <a:srgbClr val="E09898"/>
    <a:srgbClr val="BE6060"/>
    <a:srgbClr val="0072C3"/>
    <a:srgbClr val="00188F"/>
    <a:srgbClr val="E5E5E5"/>
    <a:srgbClr val="5B9BD5"/>
    <a:srgbClr val="A53131"/>
    <a:srgbClr val="D858C0"/>
    <a:srgbClr val="FDDA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4779" autoAdjust="0"/>
    <p:restoredTop sz="93886" autoAdjust="0"/>
  </p:normalViewPr>
  <p:slideViewPr>
    <p:cSldViewPr snapToGrid="0">
      <p:cViewPr>
        <p:scale>
          <a:sx n="48" d="100"/>
          <a:sy n="48" d="100"/>
        </p:scale>
        <p:origin x="1680" y="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0ACE2-6DC9-4A91-8E3B-F2AD5F65EF55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4A000-FAAA-4E29-9ECB-370879F25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614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781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971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604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171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347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369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819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4582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4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253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778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  <a:r>
              <a:rPr lang="ru-RU" baseline="0" dirty="0"/>
              <a:t> облако с роутерами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442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  <a:r>
              <a:rPr lang="ru-RU" baseline="0" dirty="0"/>
              <a:t> облако с роутерами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35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325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822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047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315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DA45-A89B-48C1-892E-4D8AB4281520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ABE-34BB-4E83-BE4B-7F7E5DDD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183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DA45-A89B-48C1-892E-4D8AB4281520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ABE-34BB-4E83-BE4B-7F7E5DDD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542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DA45-A89B-48C1-892E-4D8AB4281520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ABE-34BB-4E83-BE4B-7F7E5DDD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44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DA45-A89B-48C1-892E-4D8AB4281520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ABE-34BB-4E83-BE4B-7F7E5DDD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566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DA45-A89B-48C1-892E-4D8AB4281520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ABE-34BB-4E83-BE4B-7F7E5DDD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785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DA45-A89B-48C1-892E-4D8AB4281520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ABE-34BB-4E83-BE4B-7F7E5DDD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240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DA45-A89B-48C1-892E-4D8AB4281520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ABE-34BB-4E83-BE4B-7F7E5DDD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964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DA45-A89B-48C1-892E-4D8AB4281520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ABE-34BB-4E83-BE4B-7F7E5DDD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862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DA45-A89B-48C1-892E-4D8AB4281520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ABE-34BB-4E83-BE4B-7F7E5DDD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96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DA45-A89B-48C1-892E-4D8AB4281520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ABE-34BB-4E83-BE4B-7F7E5DDD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23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DA45-A89B-48C1-892E-4D8AB4281520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ABE-34BB-4E83-BE4B-7F7E5DDD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492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3DA45-A89B-48C1-892E-4D8AB4281520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CBABE-34BB-4E83-BE4B-7F7E5DDD427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9" b="58945"/>
          <a:stretch/>
        </p:blipFill>
        <p:spPr>
          <a:xfrm>
            <a:off x="0" y="0"/>
            <a:ext cx="12192000" cy="9434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14"/>
          <a:srcRect t="35617" b="61970"/>
          <a:stretch/>
        </p:blipFill>
        <p:spPr>
          <a:xfrm>
            <a:off x="0" y="798285"/>
            <a:ext cx="12193057" cy="145143"/>
          </a:xfrm>
          <a:prstGeom prst="rect">
            <a:avLst/>
          </a:prstGeom>
          <a:solidFill>
            <a:schemeClr val="bg1"/>
          </a:solidFill>
          <a:effectLst/>
        </p:spPr>
      </p:pic>
    </p:spTree>
    <p:extLst>
      <p:ext uri="{BB962C8B-B14F-4D97-AF65-F5344CB8AC3E}">
        <p14:creationId xmlns:p14="http://schemas.microsoft.com/office/powerpoint/2010/main" val="211878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5.png"/><Relationship Id="rId3" Type="http://schemas.openxmlformats.org/officeDocument/2006/relationships/image" Target="../media/image28.png"/><Relationship Id="rId7" Type="http://schemas.microsoft.com/office/2007/relationships/hdphoto" Target="../media/hdphoto2.wdp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12.png"/><Relationship Id="rId9" Type="http://schemas.openxmlformats.org/officeDocument/2006/relationships/image" Target="../media/image3.png"/><Relationship Id="rId1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46.pn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openxmlformats.org/officeDocument/2006/relationships/image" Target="../media/image41.png"/><Relationship Id="rId10" Type="http://schemas.openxmlformats.org/officeDocument/2006/relationships/image" Target="../media/image44.png"/><Relationship Id="rId4" Type="http://schemas.openxmlformats.org/officeDocument/2006/relationships/image" Target="../media/image22.png"/><Relationship Id="rId9" Type="http://schemas.openxmlformats.org/officeDocument/2006/relationships/image" Target="../media/image43.png"/><Relationship Id="rId1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3.png"/><Relationship Id="rId7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3.png"/><Relationship Id="rId4" Type="http://schemas.openxmlformats.org/officeDocument/2006/relationships/image" Target="../media/image3.png"/><Relationship Id="rId9" Type="http://schemas.microsoft.com/office/2007/relationships/hdphoto" Target="../media/hdphoto5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33.png"/><Relationship Id="rId7" Type="http://schemas.openxmlformats.org/officeDocument/2006/relationships/image" Target="../media/image6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64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8.gif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15.png"/><Relationship Id="rId5" Type="http://schemas.openxmlformats.org/officeDocument/2006/relationships/image" Target="../media/image20.png"/><Relationship Id="rId10" Type="http://schemas.openxmlformats.org/officeDocument/2006/relationships/image" Target="../media/image14.png"/><Relationship Id="rId4" Type="http://schemas.openxmlformats.org/officeDocument/2006/relationships/image" Target="../media/image19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725714" y="2482894"/>
            <a:ext cx="10668000" cy="1900424"/>
          </a:xfrm>
          <a:prstGeom prst="ellipse">
            <a:avLst/>
          </a:prstGeom>
          <a:solidFill>
            <a:schemeClr val="accent1">
              <a:alpha val="0"/>
            </a:schemeClr>
          </a:solidFill>
          <a:effectLst>
            <a:glow rad="1358900">
              <a:srgbClr val="49D5F9">
                <a:alpha val="59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t="29102" b="33017"/>
          <a:stretch/>
        </p:blipFill>
        <p:spPr>
          <a:xfrm>
            <a:off x="0" y="2128477"/>
            <a:ext cx="12193057" cy="2370951"/>
          </a:xfrm>
          <a:prstGeom prst="rect">
            <a:avLst/>
          </a:prstGeom>
          <a:solidFill>
            <a:schemeClr val="bg1"/>
          </a:solidFill>
          <a:effectLst/>
        </p:spPr>
      </p:pic>
      <p:sp>
        <p:nvSpPr>
          <p:cNvPr id="11" name="TextBox 10"/>
          <p:cNvSpPr txBox="1"/>
          <p:nvPr/>
        </p:nvSpPr>
        <p:spPr>
          <a:xfrm>
            <a:off x="1486659" y="2220617"/>
            <a:ext cx="7602495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+mj-lt"/>
              </a:rPr>
              <a:t>Введение в работу </a:t>
            </a:r>
            <a:r>
              <a:rPr lang="en-US" sz="4800" dirty="0">
                <a:solidFill>
                  <a:schemeClr val="bg1"/>
                </a:solidFill>
                <a:latin typeface="+mj-lt"/>
              </a:rPr>
              <a:t>Active Directory Domain Services</a:t>
            </a:r>
            <a:endParaRPr lang="ru-RU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86659" y="3860181"/>
            <a:ext cx="19777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+mj-lt"/>
              </a:rPr>
              <a:t>Модуль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2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3864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0703" y="5674"/>
            <a:ext cx="1169851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Что нового в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Windows Server 2012 Active Directory?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ontent Placeholder 2"/>
          <p:cNvSpPr>
            <a:spLocks noGrp="1"/>
          </p:cNvSpPr>
          <p:nvPr/>
        </p:nvSpPr>
        <p:spPr bwMode="auto">
          <a:xfrm>
            <a:off x="330195" y="1086060"/>
            <a:ext cx="6254580" cy="318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Улучшения для пользовательских устройств на предприятии: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Workplace Join</a:t>
            </a:r>
          </a:p>
          <a:p>
            <a:pPr marL="360363" indent="-360363">
              <a:spcBef>
                <a:spcPts val="400"/>
              </a:spcBef>
              <a:buFont typeface="Wingdings" panose="05000000000000000000" pitchFamily="2" charset="2"/>
              <a:buChar char="q"/>
              <a:tabLst>
                <a:tab pos="92075" algn="l"/>
              </a:tabLs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Позволяет пользовательским устройствам находится в домене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Proxy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indent="-268288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Позволяет приложениям иметь доступ в Интернет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Многофакторный контроль доступа</a:t>
            </a:r>
          </a:p>
          <a:p>
            <a:pPr marL="360363" indent="-360363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Позволяет задавать требования, используя различные факторы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Многофакторная аутентификации</a:t>
            </a:r>
          </a:p>
          <a:p>
            <a:pPr marL="360363" indent="-360363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Позволяет определить несколько факторов для аутентификации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&amp;Kcy;&amp;acy;&amp;rcy;&amp;tcy;&amp;icy;&amp;ncy;&amp;kcy;&amp;icy; &amp;pcy;&amp;ocy; &amp;zcy;&amp;acy;&amp;pcy;&amp;rcy;&amp;ocy;&amp;scy;&amp;ucy; windows server 2012 Workplace Jo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810" y="1086059"/>
            <a:ext cx="5311223" cy="204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71" name="Группа 7170"/>
          <p:cNvGrpSpPr/>
          <p:nvPr/>
        </p:nvGrpSpPr>
        <p:grpSpPr>
          <a:xfrm>
            <a:off x="6693121" y="3323030"/>
            <a:ext cx="5348838" cy="3003234"/>
            <a:chOff x="6109593" y="3719750"/>
            <a:chExt cx="5348838" cy="3003234"/>
          </a:xfrm>
        </p:grpSpPr>
        <p:sp>
          <p:nvSpPr>
            <p:cNvPr id="32" name="Овал 31"/>
            <p:cNvSpPr/>
            <p:nvPr/>
          </p:nvSpPr>
          <p:spPr>
            <a:xfrm>
              <a:off x="6109593" y="3719750"/>
              <a:ext cx="1781870" cy="1509758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tint val="66000"/>
                    <a:satMod val="160000"/>
                  </a:schemeClr>
                </a:gs>
                <a:gs pos="50000">
                  <a:schemeClr val="accent6">
                    <a:tint val="44500"/>
                    <a:satMod val="160000"/>
                  </a:schemeClr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207170" y="5213226"/>
              <a:ext cx="2481262" cy="1509758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tint val="66000"/>
                    <a:satMod val="160000"/>
                  </a:schemeClr>
                </a:gs>
                <a:gs pos="50000">
                  <a:schemeClr val="accent6">
                    <a:tint val="44500"/>
                    <a:satMod val="160000"/>
                  </a:schemeClr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Picture 34" descr="EndUser_CiscoWork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01598" y="3852887"/>
              <a:ext cx="480282" cy="599940"/>
            </a:xfrm>
            <a:prstGeom prst="rect">
              <a:avLst/>
            </a:prstGeom>
            <a:noFill/>
          </p:spPr>
        </p:pic>
        <p:pic>
          <p:nvPicPr>
            <p:cNvPr id="14" name="Picture 29" descr="EndUser_Female_Lef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25018" y="4503327"/>
              <a:ext cx="455585" cy="606880"/>
            </a:xfrm>
            <a:prstGeom prst="rect">
              <a:avLst/>
            </a:prstGeom>
            <a:noFill/>
          </p:spPr>
        </p:pic>
        <p:pic>
          <p:nvPicPr>
            <p:cNvPr id="16" name="Picture 4" descr="&amp;Kcy;&amp;acy;&amp;rcy;&amp;tcy;&amp;icy;&amp;ncy;&amp;kcy;&amp;icy; &amp;pcy;&amp;ocy; &amp;zcy;&amp;acy;&amp;pcy;&amp;rcy;&amp;ocy;&amp;scy;&amp;ucy; windows server 2012 Web Application Proxy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3447" b="73551" l="56000" r="69500">
                          <a14:foregroundMark x1="63750" y1="66122" x2="63750" y2="66122"/>
                          <a14:foregroundMark x1="61875" y1="71471" x2="61875" y2="71471"/>
                          <a14:foregroundMark x1="65625" y1="70877" x2="65625" y2="70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10" t="62415" r="28772" b="26845"/>
            <a:stretch/>
          </p:blipFill>
          <p:spPr bwMode="auto">
            <a:xfrm>
              <a:off x="8983859" y="5229508"/>
              <a:ext cx="824302" cy="464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Группа 6"/>
            <p:cNvGrpSpPr/>
            <p:nvPr/>
          </p:nvGrpSpPr>
          <p:grpSpPr>
            <a:xfrm>
              <a:off x="9637560" y="4000677"/>
              <a:ext cx="1000216" cy="737079"/>
              <a:chOff x="6732435" y="5394692"/>
              <a:chExt cx="1000216" cy="737079"/>
            </a:xfrm>
          </p:grpSpPr>
          <p:grpSp>
            <p:nvGrpSpPr>
              <p:cNvPr id="3" name="Группа 2"/>
              <p:cNvGrpSpPr/>
              <p:nvPr/>
            </p:nvGrpSpPr>
            <p:grpSpPr>
              <a:xfrm>
                <a:off x="7076076" y="5662502"/>
                <a:ext cx="656575" cy="435599"/>
                <a:chOff x="7558487" y="5357153"/>
                <a:chExt cx="656575" cy="435599"/>
              </a:xfrm>
            </p:grpSpPr>
            <p:pic>
              <p:nvPicPr>
                <p:cNvPr id="17" name="Picture 4" descr="&amp;Kcy;&amp;acy;&amp;rcy;&amp;tcy;&amp;icy;&amp;ncy;&amp;kcy;&amp;icy; &amp;pcy;&amp;ocy; &amp;zcy;&amp;acy;&amp;pcy;&amp;rcy;&amp;ocy;&amp;scy;&amp;ucy; windows server 2012 Web Application Proxy"/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176" t="35723" r="20512" b="52733"/>
                <a:stretch/>
              </p:blipFill>
              <p:spPr bwMode="auto">
                <a:xfrm>
                  <a:off x="7624513" y="5392701"/>
                  <a:ext cx="590549" cy="4000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Прямоугольник 1"/>
                <p:cNvSpPr/>
                <p:nvPr/>
              </p:nvSpPr>
              <p:spPr>
                <a:xfrm>
                  <a:off x="7558487" y="5357153"/>
                  <a:ext cx="197707" cy="9680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pic>
            <p:nvPicPr>
              <p:cNvPr id="15" name="Picture 2" descr="File-Application_Server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32435" y="5394692"/>
                <a:ext cx="440751" cy="737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" name="Picture 2" descr="File-Application_Server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4197" y="5737672"/>
              <a:ext cx="322823" cy="539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Группа 9"/>
            <p:cNvGrpSpPr/>
            <p:nvPr/>
          </p:nvGrpSpPr>
          <p:grpSpPr>
            <a:xfrm>
              <a:off x="9830974" y="5867160"/>
              <a:ext cx="697060" cy="580506"/>
              <a:chOff x="7146466" y="5802696"/>
              <a:chExt cx="697060" cy="580506"/>
            </a:xfrm>
          </p:grpSpPr>
          <p:pic>
            <p:nvPicPr>
              <p:cNvPr id="24" name="Picture 2" descr="File-Application_Server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46466" y="5802696"/>
                <a:ext cx="322823" cy="539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6" name="Picture 8" descr="&amp;Kcy;&amp;acy;&amp;rcy;&amp;tcy;&amp;icy;&amp;ncy;&amp;kcy;&amp;icy; &amp;pcy;&amp;ocy; &amp;zcy;&amp;acy;&amp;pcy;&amp;rcy;&amp;ocy;&amp;scy;&amp;ucy; web browser icon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79592" y="5819268"/>
                <a:ext cx="563934" cy="5639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9" name="Picture 4" descr="&amp;Kcy;&amp;acy;&amp;rcy;&amp;tcy;&amp;icy;&amp;ncy;&amp;kcy;&amp;icy; &amp;pcy;&amp;ocy; &amp;zcy;&amp;acy;&amp;pcy;&amp;rcy;&amp;ocy;&amp;scy;&amp;ucy; windows server 2012 Web Application Proxy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3447" b="73551" l="56000" r="69500">
                          <a14:foregroundMark x1="63750" y1="66122" x2="63750" y2="66122"/>
                          <a14:foregroundMark x1="61875" y1="71471" x2="61875" y2="71471"/>
                          <a14:foregroundMark x1="65625" y1="70877" x2="65625" y2="70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10" t="62415" r="28772" b="26845"/>
            <a:stretch/>
          </p:blipFill>
          <p:spPr bwMode="auto">
            <a:xfrm>
              <a:off x="8596400" y="5998726"/>
              <a:ext cx="563187" cy="31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8642" y="3827474"/>
              <a:ext cx="347536" cy="527446"/>
            </a:xfrm>
            <a:prstGeom prst="rect">
              <a:avLst/>
            </a:prstGeom>
          </p:spPr>
        </p:pic>
        <p:pic>
          <p:nvPicPr>
            <p:cNvPr id="31" name="Picture 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3699" y="4444143"/>
              <a:ext cx="122727" cy="415182"/>
            </a:xfrm>
            <a:prstGeom prst="rect">
              <a:avLst/>
            </a:prstGeom>
          </p:spPr>
        </p:pic>
        <p:pic>
          <p:nvPicPr>
            <p:cNvPr id="33" name="Picture 24" descr="WhiteCloud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267908" y="4170539"/>
              <a:ext cx="998651" cy="567217"/>
            </a:xfrm>
            <a:prstGeom prst="rect">
              <a:avLst/>
            </a:prstGeom>
            <a:noFill/>
          </p:spPr>
        </p:pic>
        <p:cxnSp>
          <p:nvCxnSpPr>
            <p:cNvPr id="18" name="Прямая со стрелкой 17"/>
            <p:cNvCxnSpPr/>
            <p:nvPr/>
          </p:nvCxnSpPr>
          <p:spPr>
            <a:xfrm>
              <a:off x="7671870" y="4503327"/>
              <a:ext cx="78156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>
            <a:xfrm>
              <a:off x="9024241" y="4503327"/>
              <a:ext cx="59427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>
              <a:off x="9895724" y="4737756"/>
              <a:ext cx="0" cy="58938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168" name="TextBox 7167"/>
            <p:cNvSpPr txBox="1"/>
            <p:nvPr/>
          </p:nvSpPr>
          <p:spPr>
            <a:xfrm>
              <a:off x="8405372" y="4687878"/>
              <a:ext cx="7745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Интернет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479190" y="5278351"/>
              <a:ext cx="10319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Удаленные пользователи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849185" y="3849410"/>
              <a:ext cx="11383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Web Application Proxy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350688" y="5683677"/>
              <a:ext cx="11077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Корпоративная сеть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575171" y="6307437"/>
              <a:ext cx="77453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AD FS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042078" y="5651832"/>
              <a:ext cx="7745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Active Directory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426892" y="6360985"/>
              <a:ext cx="77453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Web Apps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495227" y="4374848"/>
            <a:ext cx="7288168" cy="2398965"/>
            <a:chOff x="106327" y="4353102"/>
            <a:chExt cx="7288168" cy="2398965"/>
          </a:xfrm>
        </p:grpSpPr>
        <p:pic>
          <p:nvPicPr>
            <p:cNvPr id="55" name="Picture 2" descr="File-Application_Server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7220" y="5389412"/>
              <a:ext cx="709795" cy="1187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73" name="Группа 7172"/>
            <p:cNvGrpSpPr/>
            <p:nvPr/>
          </p:nvGrpSpPr>
          <p:grpSpPr>
            <a:xfrm>
              <a:off x="676829" y="5838381"/>
              <a:ext cx="456631" cy="615649"/>
              <a:chOff x="6540685" y="5585321"/>
              <a:chExt cx="456631" cy="615649"/>
            </a:xfrm>
          </p:grpSpPr>
          <p:pic>
            <p:nvPicPr>
              <p:cNvPr id="54" name="Picture 2" descr="File-Application_Server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40685" y="5585321"/>
                <a:ext cx="358280" cy="599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50655" y="5954309"/>
                <a:ext cx="246661" cy="246661"/>
              </a:xfrm>
              <a:prstGeom prst="rect">
                <a:avLst/>
              </a:prstGeom>
            </p:spPr>
          </p:pic>
        </p:grpSp>
        <p:pic>
          <p:nvPicPr>
            <p:cNvPr id="58" name="Picture 2" descr="File-Application_Server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4700" y="5395055"/>
              <a:ext cx="709795" cy="1187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32" descr="EndUser_Male_Right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323575" y="4353102"/>
              <a:ext cx="518337" cy="680442"/>
            </a:xfrm>
            <a:prstGeom prst="rect">
              <a:avLst/>
            </a:prstGeom>
            <a:noFill/>
          </p:spPr>
        </p:pic>
        <p:cxnSp>
          <p:nvCxnSpPr>
            <p:cNvPr id="7177" name="Прямая со стрелкой 7176"/>
            <p:cNvCxnSpPr/>
            <p:nvPr/>
          </p:nvCxnSpPr>
          <p:spPr>
            <a:xfrm>
              <a:off x="2700670" y="5030596"/>
              <a:ext cx="0" cy="44844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Прямая со стрелкой 61"/>
            <p:cNvCxnSpPr/>
            <p:nvPr/>
          </p:nvCxnSpPr>
          <p:spPr>
            <a:xfrm>
              <a:off x="3244986" y="5690304"/>
              <a:ext cx="2606074" cy="10645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Прямая со стрелкой 64"/>
            <p:cNvCxnSpPr/>
            <p:nvPr/>
          </p:nvCxnSpPr>
          <p:spPr>
            <a:xfrm>
              <a:off x="3244986" y="5954309"/>
              <a:ext cx="2606074" cy="784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Прямая со стрелкой 65"/>
            <p:cNvCxnSpPr/>
            <p:nvPr/>
          </p:nvCxnSpPr>
          <p:spPr>
            <a:xfrm>
              <a:off x="3244986" y="6218921"/>
              <a:ext cx="2606074" cy="5321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Прямая со стрелкой 66"/>
            <p:cNvCxnSpPr/>
            <p:nvPr/>
          </p:nvCxnSpPr>
          <p:spPr>
            <a:xfrm flipV="1">
              <a:off x="3244986" y="6496493"/>
              <a:ext cx="2606074" cy="1296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Прямая со стрелкой 67"/>
            <p:cNvCxnSpPr/>
            <p:nvPr/>
          </p:nvCxnSpPr>
          <p:spPr>
            <a:xfrm>
              <a:off x="3244986" y="5447897"/>
              <a:ext cx="2606074" cy="1192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180" name="TextBox 7179"/>
            <p:cNvSpPr txBox="1"/>
            <p:nvPr/>
          </p:nvSpPr>
          <p:spPr>
            <a:xfrm>
              <a:off x="2810478" y="4782064"/>
              <a:ext cx="14340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Пользовательский</a:t>
              </a: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 login </a:t>
              </a:r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отправляется к </a:t>
              </a: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RDG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000923" y="5203426"/>
              <a:ext cx="364945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RDG </a:t>
              </a:r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пересылает</a:t>
              </a: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 RADIUS</a:t>
              </a:r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-запрос от локального</a:t>
              </a: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 NPS </a:t>
              </a:r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к серверу</a:t>
              </a: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 MFA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917593" y="5488437"/>
              <a:ext cx="42326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MFA </a:t>
              </a:r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пересылает запрос к </a:t>
              </a: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NPS </a:t>
              </a:r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для валидации первичных учетных данных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365289" y="5738865"/>
              <a:ext cx="3094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NPS </a:t>
              </a:r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возвращает</a:t>
              </a: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 ACCEPT </a:t>
              </a:r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или</a:t>
              </a: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 REJECT </a:t>
              </a:r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на</a:t>
              </a: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 MFA</a:t>
              </a:r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-сервер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686443" y="5997067"/>
              <a:ext cx="30945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MFA </a:t>
              </a:r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посылает обратно к</a:t>
              </a: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 RDG</a:t>
              </a:r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Reject </a:t>
              </a:r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или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884885" y="6239525"/>
              <a:ext cx="395822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accept, </a:t>
              </a:r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это означает </a:t>
              </a: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2FA </a:t>
              </a:r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и после этого возвращается </a:t>
              </a: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accept </a:t>
              </a:r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или</a:t>
              </a: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 reject </a:t>
              </a:r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 RDG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3" name="Прямая со стрелкой 92"/>
            <p:cNvCxnSpPr/>
            <p:nvPr/>
          </p:nvCxnSpPr>
          <p:spPr>
            <a:xfrm>
              <a:off x="1112298" y="6182152"/>
              <a:ext cx="1083990" cy="186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Овал 33"/>
            <p:cNvSpPr/>
            <p:nvPr/>
          </p:nvSpPr>
          <p:spPr>
            <a:xfrm>
              <a:off x="2995276" y="5362771"/>
              <a:ext cx="132907" cy="132907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Овал 95"/>
            <p:cNvSpPr/>
            <p:nvPr/>
          </p:nvSpPr>
          <p:spPr>
            <a:xfrm>
              <a:off x="2517775" y="5212952"/>
              <a:ext cx="132907" cy="132907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Овал 96"/>
            <p:cNvSpPr/>
            <p:nvPr/>
          </p:nvSpPr>
          <p:spPr>
            <a:xfrm>
              <a:off x="5918892" y="5671066"/>
              <a:ext cx="132907" cy="132907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Овал 97"/>
            <p:cNvSpPr/>
            <p:nvPr/>
          </p:nvSpPr>
          <p:spPr>
            <a:xfrm>
              <a:off x="3021455" y="5876598"/>
              <a:ext cx="132907" cy="132907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Овал 98"/>
            <p:cNvSpPr/>
            <p:nvPr/>
          </p:nvSpPr>
          <p:spPr>
            <a:xfrm>
              <a:off x="2095712" y="6293618"/>
              <a:ext cx="132907" cy="132907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Овал 99"/>
            <p:cNvSpPr/>
            <p:nvPr/>
          </p:nvSpPr>
          <p:spPr>
            <a:xfrm>
              <a:off x="5980805" y="6417317"/>
              <a:ext cx="132907" cy="132907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6148814" y="6513450"/>
              <a:ext cx="105000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Сервер 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MFA 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055310" y="6521235"/>
              <a:ext cx="105000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Шлюз 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RD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30965" y="6438063"/>
              <a:ext cx="105000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AD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049248" y="5808986"/>
              <a:ext cx="12285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NPS </a:t>
              </a:r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проверяет</a:t>
              </a: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 CAP </a:t>
              </a:r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и сверяет с</a:t>
              </a: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 AD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 flipH="1">
              <a:off x="1936043" y="5737519"/>
              <a:ext cx="31933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>
            <a:xfrm flipH="1">
              <a:off x="1957882" y="4521303"/>
              <a:ext cx="319338" cy="0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>
            <a:xfrm flipH="1">
              <a:off x="1943668" y="4521303"/>
              <a:ext cx="14214" cy="12162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106327" y="5035749"/>
              <a:ext cx="18629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RDG </a:t>
              </a:r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проверяет</a:t>
              </a: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 RAP, login</a:t>
              </a:r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 пользователя</a:t>
              </a: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принимается или отбрасывается в зависимости от результатов</a:t>
              </a: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 RAP 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2108235" y="5549809"/>
              <a:ext cx="132907" cy="132907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6011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089" y="66117"/>
            <a:ext cx="1169851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Занятие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2</a:t>
            </a:r>
            <a:r>
              <a:rPr lang="ru-RU" sz="3600" dirty="0">
                <a:solidFill>
                  <a:schemeClr val="bg1"/>
                </a:solidFill>
                <a:latin typeface="+mj-lt"/>
              </a:rPr>
              <a:t>.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+mj-lt"/>
              </a:rPr>
              <a:t>Обзор контроллеров домена</a:t>
            </a:r>
          </a:p>
        </p:txBody>
      </p:sp>
      <p:sp>
        <p:nvSpPr>
          <p:cNvPr id="73" name="Text Placeholder 2"/>
          <p:cNvSpPr txBox="1">
            <a:spLocks/>
          </p:cNvSpPr>
          <p:nvPr/>
        </p:nvSpPr>
        <p:spPr bwMode="auto">
          <a:xfrm>
            <a:off x="487769" y="1199095"/>
            <a:ext cx="8139954" cy="247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R="0" lvl="0" indent="-4572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Что такое контроллер домена</a:t>
            </a:r>
            <a:r>
              <a:rPr kumimoji="0" lang="en-C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
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Что такое глобальный каталог</a:t>
            </a:r>
            <a:r>
              <a:rPr kumimoji="0" lang="en-C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
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Процесс </a:t>
            </a:r>
            <a:r>
              <a:rPr kumimoji="0" lang="en-C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 DS Sign-in 
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Что такое </a:t>
            </a:r>
            <a:r>
              <a:rPr kumimoji="0" lang="en-C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Operations Masters?</a:t>
            </a:r>
          </a:p>
        </p:txBody>
      </p:sp>
    </p:spTree>
    <p:extLst>
      <p:ext uri="{BB962C8B-B14F-4D97-AF65-F5344CB8AC3E}">
        <p14:creationId xmlns:p14="http://schemas.microsoft.com/office/powerpoint/2010/main" val="1935062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4218" y="59551"/>
            <a:ext cx="1169851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Что такое контроллер домена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?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35563" y="1082049"/>
            <a:ext cx="8912790" cy="1409865"/>
          </a:xfrm>
          <a:prstGeom prst="roundRect">
            <a:avLst>
              <a:gd name="adj" fmla="val 4167"/>
            </a:avLst>
          </a:prstGeom>
          <a:noFill/>
          <a:ln w="9525" cap="flat" algn="ctr">
            <a:noFill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tabLst>
                <a:tab pos="2222500" algn="l"/>
              </a:tabLst>
            </a:pPr>
            <a:r>
              <a:rPr lang="ru-RU" b="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Контроллеры домена</a:t>
            </a:r>
            <a:endParaRPr lang="en-US" b="0" dirty="0">
              <a:solidFill>
                <a:srgbClr val="000000"/>
              </a:soli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ct val="40000"/>
              </a:spcBef>
              <a:buClr>
                <a:srgbClr val="006699"/>
              </a:buClr>
              <a:buFont typeface="Wingdings" panose="05000000000000000000" pitchFamily="2" charset="2"/>
              <a:buChar char="q"/>
            </a:pPr>
            <a:r>
              <a:rPr lang="ru-RU" b="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Серверы, размещающие базы данных AD DS (</a:t>
            </a:r>
            <a:r>
              <a:rPr lang="ru-RU" b="0" dirty="0" err="1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Ntds.dit</a:t>
            </a:r>
            <a:r>
              <a:rPr lang="ru-RU" b="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) и SYSVOL</a:t>
            </a:r>
          </a:p>
          <a:p>
            <a:pPr marL="342900" indent="-342900">
              <a:lnSpc>
                <a:spcPct val="110000"/>
              </a:lnSpc>
              <a:spcBef>
                <a:spcPct val="40000"/>
              </a:spcBef>
              <a:buClr>
                <a:srgbClr val="006699"/>
              </a:buClr>
              <a:buFont typeface="Wingdings" panose="05000000000000000000" pitchFamily="2" charset="2"/>
              <a:buChar char="q"/>
            </a:pPr>
            <a:r>
              <a:rPr lang="ru-RU" b="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Службы аутентификации </a:t>
            </a:r>
            <a:r>
              <a:rPr lang="ru-RU" b="0" dirty="0" err="1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Kerberos</a:t>
            </a:r>
            <a:r>
              <a:rPr lang="ru-RU" b="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и KDC службы, выполняющие аутентификацию</a:t>
            </a:r>
            <a:endParaRPr lang="en-US" b="0" dirty="0">
              <a:solidFill>
                <a:srgbClr val="000000"/>
              </a:soli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  <a:p>
            <a:pPr>
              <a:tabLst>
                <a:tab pos="2222500" algn="l"/>
              </a:tabLst>
            </a:pPr>
            <a:endParaRPr lang="en-US" b="0" dirty="0">
              <a:solidFill>
                <a:srgbClr val="000000"/>
              </a:soli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6123316" y="2904721"/>
            <a:ext cx="6001195" cy="3508500"/>
            <a:chOff x="5899586" y="2920343"/>
            <a:chExt cx="6001195" cy="3508500"/>
          </a:xfrm>
        </p:grpSpPr>
        <p:cxnSp>
          <p:nvCxnSpPr>
            <p:cNvPr id="69" name="Прямая соединительная линия 68"/>
            <p:cNvCxnSpPr/>
            <p:nvPr/>
          </p:nvCxnSpPr>
          <p:spPr>
            <a:xfrm flipV="1">
              <a:off x="8886606" y="4175937"/>
              <a:ext cx="933688" cy="269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" name="Прямая соединительная линия 2"/>
            <p:cNvCxnSpPr/>
            <p:nvPr/>
          </p:nvCxnSpPr>
          <p:spPr>
            <a:xfrm flipH="1">
              <a:off x="7718647" y="3535293"/>
              <a:ext cx="282" cy="64392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V="1">
              <a:off x="7716842" y="4184033"/>
              <a:ext cx="933688" cy="269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Овал 12"/>
            <p:cNvSpPr/>
            <p:nvPr/>
          </p:nvSpPr>
          <p:spPr>
            <a:xfrm>
              <a:off x="5919684" y="4578708"/>
              <a:ext cx="2890890" cy="185013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tint val="66000"/>
                    <a:satMod val="160000"/>
                  </a:schemeClr>
                </a:gs>
                <a:gs pos="50000">
                  <a:schemeClr val="accent6">
                    <a:tint val="44500"/>
                    <a:satMod val="160000"/>
                  </a:schemeClr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8" name="Picture 2" descr="File-Application_Serv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3615" y="2920343"/>
              <a:ext cx="602445" cy="1007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8319338" y="4395584"/>
              <a:ext cx="9328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Коммутатор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717631" y="5693313"/>
              <a:ext cx="9661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dirty="0">
                  <a:solidFill>
                    <a:srgbClr val="98282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ПК3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006390" y="3276303"/>
              <a:ext cx="11850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Контроллер домена</a:t>
              </a:r>
            </a:p>
          </p:txBody>
        </p:sp>
        <p:sp>
          <p:nvSpPr>
            <p:cNvPr id="41" name="Овал 40"/>
            <p:cNvSpPr/>
            <p:nvPr/>
          </p:nvSpPr>
          <p:spPr>
            <a:xfrm>
              <a:off x="9009891" y="4179220"/>
              <a:ext cx="2890890" cy="200642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tint val="66000"/>
                    <a:satMod val="160000"/>
                  </a:schemeClr>
                </a:gs>
                <a:gs pos="50000">
                  <a:schemeClr val="accent6">
                    <a:tint val="44500"/>
                    <a:satMod val="160000"/>
                  </a:schemeClr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Picture 77" descr="Workgroup_Switch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9338" y="3772581"/>
              <a:ext cx="1089982" cy="630692"/>
            </a:xfrm>
            <a:prstGeom prst="rect">
              <a:avLst/>
            </a:prstGeom>
            <a:noFill/>
          </p:spPr>
        </p:pic>
        <p:cxnSp>
          <p:nvCxnSpPr>
            <p:cNvPr id="58" name="Прямая соединительная линия 57"/>
            <p:cNvCxnSpPr/>
            <p:nvPr/>
          </p:nvCxnSpPr>
          <p:spPr>
            <a:xfrm flipV="1">
              <a:off x="7248824" y="4262902"/>
              <a:ext cx="1350093" cy="269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7259098" y="4255142"/>
              <a:ext cx="7976" cy="68743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flipV="1">
              <a:off x="6328232" y="4946752"/>
              <a:ext cx="1906954" cy="53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>
              <a:off x="6328757" y="4944817"/>
              <a:ext cx="1114" cy="52340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1" t="16799" r="45024" b="46451"/>
            <a:stretch/>
          </p:blipFill>
          <p:spPr>
            <a:xfrm>
              <a:off x="6085162" y="5106294"/>
              <a:ext cx="642897" cy="644423"/>
            </a:xfrm>
            <a:prstGeom prst="rect">
              <a:avLst/>
            </a:prstGeom>
          </p:spPr>
        </p:pic>
        <p:cxnSp>
          <p:nvCxnSpPr>
            <p:cNvPr id="67" name="Прямая соединительная линия 66"/>
            <p:cNvCxnSpPr/>
            <p:nvPr/>
          </p:nvCxnSpPr>
          <p:spPr>
            <a:xfrm>
              <a:off x="7266056" y="4963294"/>
              <a:ext cx="1114" cy="52340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8229566" y="4942573"/>
              <a:ext cx="1114" cy="52340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44" name="Рисунок 4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1" t="16799" r="45024" b="46451"/>
            <a:stretch/>
          </p:blipFill>
          <p:spPr>
            <a:xfrm>
              <a:off x="6927376" y="5104655"/>
              <a:ext cx="642897" cy="644423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1" t="16799" r="45024" b="46451"/>
            <a:stretch/>
          </p:blipFill>
          <p:spPr>
            <a:xfrm>
              <a:off x="7876919" y="5104287"/>
              <a:ext cx="642897" cy="644423"/>
            </a:xfrm>
            <a:prstGeom prst="rect">
              <a:avLst/>
            </a:prstGeom>
          </p:spPr>
        </p:pic>
        <p:cxnSp>
          <p:nvCxnSpPr>
            <p:cNvPr id="70" name="Прямая соединительная линия 69"/>
            <p:cNvCxnSpPr/>
            <p:nvPr/>
          </p:nvCxnSpPr>
          <p:spPr>
            <a:xfrm>
              <a:off x="9819180" y="4166344"/>
              <a:ext cx="1114" cy="52340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flipV="1">
              <a:off x="9377842" y="4100226"/>
              <a:ext cx="1350093" cy="269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>
              <a:off x="10725524" y="4096881"/>
              <a:ext cx="7976" cy="68743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>
              <a:off x="9815192" y="4967290"/>
              <a:ext cx="7976" cy="68743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>
              <a:off x="10985269" y="4986585"/>
              <a:ext cx="7976" cy="68743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48" name="Picture 6" descr="Printer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612778" y="5501315"/>
              <a:ext cx="575446" cy="466790"/>
            </a:xfrm>
            <a:prstGeom prst="rect">
              <a:avLst/>
            </a:prstGeom>
            <a:noFill/>
          </p:spPr>
        </p:pic>
        <p:pic>
          <p:nvPicPr>
            <p:cNvPr id="49" name="Picture 6" descr="Printer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527469" y="5510389"/>
              <a:ext cx="575446" cy="466790"/>
            </a:xfrm>
            <a:prstGeom prst="rect">
              <a:avLst/>
            </a:prstGeom>
            <a:noFill/>
          </p:spPr>
        </p:pic>
        <p:pic>
          <p:nvPicPr>
            <p:cNvPr id="46" name="Picture 2" descr="File-Application_Serv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4598" y="4294188"/>
              <a:ext cx="479748" cy="802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1" t="16799" r="45024" b="46451"/>
            <a:stretch/>
          </p:blipFill>
          <p:spPr>
            <a:xfrm>
              <a:off x="10579053" y="4577106"/>
              <a:ext cx="642897" cy="644423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9624140" y="5061702"/>
              <a:ext cx="133317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Клиенты домена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0957969" y="5096483"/>
              <a:ext cx="77453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dirty="0">
                  <a:solidFill>
                    <a:srgbClr val="98282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ПК</a:t>
              </a:r>
              <a:r>
                <a:rPr lang="en-US" sz="900" dirty="0">
                  <a:solidFill>
                    <a:srgbClr val="98282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900" dirty="0">
                <a:solidFill>
                  <a:srgbClr val="98282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0346234" y="5882333"/>
              <a:ext cx="77453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dirty="0">
                  <a:solidFill>
                    <a:srgbClr val="98282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Принтер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9014195" y="5204276"/>
              <a:ext cx="7745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dirty="0">
                  <a:solidFill>
                    <a:srgbClr val="98282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Сетевой принтер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741974" y="5693313"/>
              <a:ext cx="9661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dirty="0">
                  <a:solidFill>
                    <a:srgbClr val="98282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ПК2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899586" y="5687129"/>
              <a:ext cx="9661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dirty="0">
                  <a:solidFill>
                    <a:srgbClr val="98282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ПК1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705766" y="5924513"/>
              <a:ext cx="133317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Клиенты домена</a:t>
              </a:r>
            </a:p>
          </p:txBody>
        </p:sp>
      </p:grpSp>
      <p:sp>
        <p:nvSpPr>
          <p:cNvPr id="62" name="Прямоугольник 61"/>
          <p:cNvSpPr/>
          <p:nvPr/>
        </p:nvSpPr>
        <p:spPr>
          <a:xfrm>
            <a:off x="255215" y="4509841"/>
            <a:ext cx="6516791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40000"/>
              </a:spcBef>
              <a:buClr>
                <a:srgbClr val="006699"/>
              </a:buClr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Рекомендации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spcBef>
                <a:spcPct val="40000"/>
              </a:spcBef>
              <a:buClr>
                <a:srgbClr val="006699"/>
              </a:buClr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Доступность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: </a:t>
            </a:r>
          </a:p>
          <a:p>
            <a:pPr marL="230400">
              <a:spcBef>
                <a:spcPct val="40000"/>
              </a:spcBef>
              <a:buClr>
                <a:srgbClr val="006699"/>
              </a:buClr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Наличие как минимум двух контроллеров домена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40000"/>
              </a:spcBef>
              <a:buClr>
                <a:srgbClr val="006699"/>
              </a:buClr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Безопасность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:</a:t>
            </a:r>
          </a:p>
          <a:p>
            <a:pPr marL="230400">
              <a:spcBef>
                <a:spcPct val="40000"/>
              </a:spcBef>
              <a:buClr>
                <a:srgbClr val="006699"/>
              </a:buClr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RODC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и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BitLocker</a:t>
            </a:r>
          </a:p>
        </p:txBody>
      </p:sp>
      <p:grpSp>
        <p:nvGrpSpPr>
          <p:cNvPr id="111" name="Группа 110"/>
          <p:cNvGrpSpPr/>
          <p:nvPr/>
        </p:nvGrpSpPr>
        <p:grpSpPr>
          <a:xfrm>
            <a:off x="1399820" y="2360354"/>
            <a:ext cx="5349136" cy="2579242"/>
            <a:chOff x="1196911" y="2360428"/>
            <a:chExt cx="5349136" cy="2579242"/>
          </a:xfrm>
        </p:grpSpPr>
        <p:sp>
          <p:nvSpPr>
            <p:cNvPr id="82" name="Овал 81"/>
            <p:cNvSpPr/>
            <p:nvPr/>
          </p:nvSpPr>
          <p:spPr>
            <a:xfrm>
              <a:off x="1196911" y="2360428"/>
              <a:ext cx="5170148" cy="257924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66000"/>
                    <a:satMod val="160000"/>
                  </a:schemeClr>
                </a:gs>
                <a:gs pos="50000">
                  <a:schemeClr val="accent4">
                    <a:tint val="44500"/>
                    <a:satMod val="160000"/>
                  </a:schemeClr>
                </a:gs>
                <a:gs pos="100000">
                  <a:schemeClr val="accent4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8" name="Рисунок 8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1" t="16799" r="45024" b="46451"/>
            <a:stretch/>
          </p:blipFill>
          <p:spPr>
            <a:xfrm>
              <a:off x="4646837" y="2971235"/>
              <a:ext cx="642897" cy="644423"/>
            </a:xfrm>
            <a:prstGeom prst="rect">
              <a:avLst/>
            </a:prstGeom>
          </p:spPr>
        </p:pic>
        <p:cxnSp>
          <p:nvCxnSpPr>
            <p:cNvPr id="90" name="Прямая соединительная линия 89"/>
            <p:cNvCxnSpPr/>
            <p:nvPr/>
          </p:nvCxnSpPr>
          <p:spPr>
            <a:xfrm>
              <a:off x="3004928" y="2953239"/>
              <a:ext cx="7976" cy="68743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/>
          </p:nvCxnSpPr>
          <p:spPr>
            <a:xfrm flipV="1">
              <a:off x="2079379" y="3644849"/>
              <a:ext cx="1906954" cy="53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83" name="Picture 2" descr="File-Application_Serv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772" y="2478623"/>
              <a:ext cx="479748" cy="802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Picture 2" descr="File-Application_Serv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3907" y="3319689"/>
              <a:ext cx="479748" cy="802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2" name="Прямая соединительная линия 91"/>
            <p:cNvCxnSpPr/>
            <p:nvPr/>
          </p:nvCxnSpPr>
          <p:spPr>
            <a:xfrm>
              <a:off x="3981763" y="3640034"/>
              <a:ext cx="1114" cy="52340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86" name="Picture 2" descr="File-Application_Serv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0202" y="4067761"/>
              <a:ext cx="479748" cy="802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3" name="Прямая соединительная линия 92"/>
            <p:cNvCxnSpPr/>
            <p:nvPr/>
          </p:nvCxnSpPr>
          <p:spPr>
            <a:xfrm>
              <a:off x="3749860" y="2824459"/>
              <a:ext cx="7976" cy="80986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>
            <a:xfrm flipV="1">
              <a:off x="3749860" y="2823450"/>
              <a:ext cx="933688" cy="269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 flipV="1">
              <a:off x="3757836" y="3236105"/>
              <a:ext cx="933688" cy="269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87" name="Рисунок 8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1" t="16799" r="45024" b="46451"/>
            <a:stretch/>
          </p:blipFill>
          <p:spPr>
            <a:xfrm>
              <a:off x="4360772" y="2422679"/>
              <a:ext cx="642897" cy="644423"/>
            </a:xfrm>
            <a:prstGeom prst="rect">
              <a:avLst/>
            </a:prstGeom>
          </p:spPr>
        </p:pic>
        <p:cxnSp>
          <p:nvCxnSpPr>
            <p:cNvPr id="98" name="Прямая соединительная линия 97"/>
            <p:cNvCxnSpPr/>
            <p:nvPr/>
          </p:nvCxnSpPr>
          <p:spPr>
            <a:xfrm>
              <a:off x="3742579" y="3508180"/>
              <a:ext cx="768549" cy="190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>
            <a:xfrm>
              <a:off x="4507338" y="3503581"/>
              <a:ext cx="1114" cy="52340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/>
            <p:cNvCxnSpPr/>
            <p:nvPr/>
          </p:nvCxnSpPr>
          <p:spPr>
            <a:xfrm>
              <a:off x="4497172" y="4021614"/>
              <a:ext cx="685893" cy="9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89" name="Рисунок 8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1" t="16799" r="45024" b="46451"/>
            <a:stretch/>
          </p:blipFill>
          <p:spPr>
            <a:xfrm>
              <a:off x="4801468" y="3780722"/>
              <a:ext cx="642897" cy="644423"/>
            </a:xfrm>
            <a:prstGeom prst="rect">
              <a:avLst/>
            </a:prstGeom>
          </p:spPr>
        </p:pic>
        <p:sp>
          <p:nvSpPr>
            <p:cNvPr id="105" name="TextBox 104"/>
            <p:cNvSpPr txBox="1"/>
            <p:nvPr/>
          </p:nvSpPr>
          <p:spPr>
            <a:xfrm>
              <a:off x="1863598" y="2656267"/>
              <a:ext cx="93345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Основной контроллер домена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035456" y="3987180"/>
              <a:ext cx="91284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Резервный контроллер домена 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933156" y="4297104"/>
              <a:ext cx="91284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Резервный контроллер домена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026475" y="2725773"/>
              <a:ext cx="11709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Рабочая станция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286548" y="3257933"/>
              <a:ext cx="11709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Рабочая станция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375085" y="3798978"/>
              <a:ext cx="11709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Рабочая станция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8230120" y="1103360"/>
            <a:ext cx="3877929" cy="1668807"/>
            <a:chOff x="8205458" y="1120390"/>
            <a:chExt cx="3877929" cy="1668807"/>
          </a:xfrm>
        </p:grpSpPr>
        <p:grpSp>
          <p:nvGrpSpPr>
            <p:cNvPr id="100" name="Группа 99"/>
            <p:cNvGrpSpPr/>
            <p:nvPr/>
          </p:nvGrpSpPr>
          <p:grpSpPr>
            <a:xfrm>
              <a:off x="8526183" y="1388972"/>
              <a:ext cx="820520" cy="1126838"/>
              <a:chOff x="12269730" y="3657020"/>
              <a:chExt cx="820520" cy="1126838"/>
            </a:xfrm>
          </p:grpSpPr>
          <p:pic>
            <p:nvPicPr>
              <p:cNvPr id="112" name="Picture 2" descr="File-Application_Server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69730" y="3657020"/>
                <a:ext cx="543604" cy="9090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" name="Picture 4" descr="&amp;Kcy;&amp;acy;&amp;rcy;&amp;tcy;&amp;icy;&amp;ncy;&amp;kcy;&amp;icy; &amp;pcy;&amp;ocy; &amp;zcy;&amp;acy;&amp;pcy;&amp;rcy;&amp;ocy;&amp;scy;&amp;ucy; pfvjr brjyrf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51477" y="4108738"/>
                <a:ext cx="438773" cy="4387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" name="Рисунок 11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36090" y="4328048"/>
                <a:ext cx="455810" cy="455810"/>
              </a:xfrm>
              <a:prstGeom prst="rect">
                <a:avLst/>
              </a:prstGeom>
            </p:spPr>
          </p:pic>
        </p:grpSp>
        <p:grpSp>
          <p:nvGrpSpPr>
            <p:cNvPr id="116" name="Группа 115"/>
            <p:cNvGrpSpPr/>
            <p:nvPr/>
          </p:nvGrpSpPr>
          <p:grpSpPr>
            <a:xfrm>
              <a:off x="11162545" y="1406911"/>
              <a:ext cx="820520" cy="1126838"/>
              <a:chOff x="12269730" y="3657020"/>
              <a:chExt cx="820520" cy="1126838"/>
            </a:xfrm>
          </p:grpSpPr>
          <p:pic>
            <p:nvPicPr>
              <p:cNvPr id="117" name="Picture 2" descr="File-Application_Server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69730" y="3657020"/>
                <a:ext cx="543604" cy="9090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8" name="Picture 4" descr="&amp;Kcy;&amp;acy;&amp;rcy;&amp;tcy;&amp;icy;&amp;ncy;&amp;kcy;&amp;icy; &amp;pcy;&amp;ocy; &amp;zcy;&amp;acy;&amp;pcy;&amp;rcy;&amp;ocy;&amp;scy;&amp;ucy; pfvjr brjyrf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51477" y="4108738"/>
                <a:ext cx="438773" cy="4387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" name="Рисунок 11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36090" y="4328048"/>
                <a:ext cx="455810" cy="455810"/>
              </a:xfrm>
              <a:prstGeom prst="rect">
                <a:avLst/>
              </a:prstGeom>
            </p:spPr>
          </p:pic>
        </p:grpSp>
        <p:sp>
          <p:nvSpPr>
            <p:cNvPr id="101" name="Стрелка: влево-вправо 100"/>
            <p:cNvSpPr/>
            <p:nvPr/>
          </p:nvSpPr>
          <p:spPr>
            <a:xfrm>
              <a:off x="9425564" y="1786981"/>
              <a:ext cx="1547051" cy="153137"/>
            </a:xfrm>
            <a:prstGeom prst="left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9620561" y="1510754"/>
              <a:ext cx="118505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Репликация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8205458" y="1126483"/>
              <a:ext cx="129499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Контроллер домена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0805614" y="1120390"/>
              <a:ext cx="127777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Контроллер домена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8315403" y="2558365"/>
              <a:ext cx="118505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Active Directory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0841820" y="2553937"/>
              <a:ext cx="118505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Active Directory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6590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0158" y="29039"/>
            <a:ext cx="1169851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Что такое глобальный каталог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1206" y="1152937"/>
            <a:ext cx="7773988" cy="740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dirty="0"/>
          </a:p>
        </p:txBody>
      </p:sp>
      <p:sp>
        <p:nvSpPr>
          <p:cNvPr id="8" name="text box"/>
          <p:cNvSpPr txBox="1">
            <a:spLocks/>
          </p:cNvSpPr>
          <p:nvPr/>
        </p:nvSpPr>
        <p:spPr>
          <a:xfrm>
            <a:off x="4069610" y="1217494"/>
            <a:ext cx="7792049" cy="1879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ru-RU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Глобальный каталог</a:t>
            </a:r>
            <a:r>
              <a:rPr lang="en-US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Содержит частичный набор атрибутов для других доменов леса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Поддерживает запросы для объектов во всем лесу</a:t>
            </a:r>
            <a:endParaRPr lang="en-US" b="0" dirty="0"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lobe, mag glass arrow etc"/>
          <p:cNvGrpSpPr/>
          <p:nvPr/>
        </p:nvGrpSpPr>
        <p:grpSpPr>
          <a:xfrm rot="20628451">
            <a:off x="992894" y="4324722"/>
            <a:ext cx="1580875" cy="1729662"/>
            <a:chOff x="2201613" y="4649926"/>
            <a:chExt cx="1580875" cy="1729662"/>
          </a:xfrm>
        </p:grpSpPr>
        <p:sp>
          <p:nvSpPr>
            <p:cNvPr id="10" name="arrow"/>
            <p:cNvSpPr>
              <a:spLocks noChangeArrowheads="1"/>
            </p:cNvSpPr>
            <p:nvPr/>
          </p:nvSpPr>
          <p:spPr bwMode="auto">
            <a:xfrm rot="11771549">
              <a:off x="2429945" y="4649926"/>
              <a:ext cx="337606" cy="812787"/>
            </a:xfrm>
            <a:prstGeom prst="downArrow">
              <a:avLst>
                <a:gd name="adj1" fmla="val 52602"/>
                <a:gd name="adj2" fmla="val 51155"/>
              </a:avLst>
            </a:prstGeom>
            <a:solidFill>
              <a:srgbClr val="FF0000">
                <a:alpha val="7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endParaRPr lang="sr-Latn-RS" sz="240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1" name="globe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4074" y="5121077"/>
              <a:ext cx="589943" cy="589943"/>
            </a:xfrm>
            <a:prstGeom prst="rect">
              <a:avLst/>
            </a:prstGeom>
          </p:spPr>
        </p:pic>
        <p:pic>
          <p:nvPicPr>
            <p:cNvPr id="12" name="database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1032" y="5393823"/>
              <a:ext cx="541387" cy="756436"/>
            </a:xfrm>
            <a:prstGeom prst="rect">
              <a:avLst/>
            </a:prstGeom>
          </p:spPr>
        </p:pic>
        <p:sp>
          <p:nvSpPr>
            <p:cNvPr id="13" name="&quot;AD DS&quot;"/>
            <p:cNvSpPr txBox="1"/>
            <p:nvPr/>
          </p:nvSpPr>
          <p:spPr>
            <a:xfrm rot="971549">
              <a:off x="2943132" y="5235228"/>
              <a:ext cx="8393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r>
                <a:rPr lang="en-CA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AD DS</a:t>
              </a:r>
              <a:r>
                <a:rPr lang="en-CA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14" name="mag glass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1613" y="5515158"/>
              <a:ext cx="695048" cy="864430"/>
            </a:xfrm>
            <a:prstGeom prst="rect">
              <a:avLst/>
            </a:prstGeom>
          </p:spPr>
        </p:pic>
      </p:grpSp>
      <p:grpSp>
        <p:nvGrpSpPr>
          <p:cNvPr id="2048" name="Группа 2047"/>
          <p:cNvGrpSpPr/>
          <p:nvPr/>
        </p:nvGrpSpPr>
        <p:grpSpPr>
          <a:xfrm>
            <a:off x="2481700" y="3548328"/>
            <a:ext cx="3997433" cy="3162872"/>
            <a:chOff x="6077137" y="3102783"/>
            <a:chExt cx="3997433" cy="3162872"/>
          </a:xfrm>
        </p:grpSpPr>
        <p:sp>
          <p:nvSpPr>
            <p:cNvPr id="27" name="b blue Isosceles Triangle 95"/>
            <p:cNvSpPr/>
            <p:nvPr/>
          </p:nvSpPr>
          <p:spPr>
            <a:xfrm>
              <a:off x="6077137" y="3153583"/>
              <a:ext cx="3648875" cy="2947890"/>
            </a:xfrm>
            <a:prstGeom prst="triangle">
              <a:avLst>
                <a:gd name="adj" fmla="val 4891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 dirty="0"/>
            </a:p>
          </p:txBody>
        </p:sp>
        <p:pic>
          <p:nvPicPr>
            <p:cNvPr id="64" name="Picture 2" descr="File-Application_Serve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8745" y="4942625"/>
              <a:ext cx="682963" cy="1142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2" descr="File-Application_Serve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0968" y="3102783"/>
              <a:ext cx="682963" cy="1142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2" descr="File-Application_Serve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1607" y="5123519"/>
              <a:ext cx="682963" cy="1142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3" name="Группа 62"/>
          <p:cNvGrpSpPr/>
          <p:nvPr/>
        </p:nvGrpSpPr>
        <p:grpSpPr>
          <a:xfrm>
            <a:off x="187835" y="1194849"/>
            <a:ext cx="3564362" cy="2975203"/>
            <a:chOff x="351056" y="1490472"/>
            <a:chExt cx="3564362" cy="2975203"/>
          </a:xfrm>
        </p:grpSpPr>
        <p:sp>
          <p:nvSpPr>
            <p:cNvPr id="15" name="a blue Isosceles Triangle 95"/>
            <p:cNvSpPr/>
            <p:nvPr/>
          </p:nvSpPr>
          <p:spPr>
            <a:xfrm>
              <a:off x="351056" y="1490472"/>
              <a:ext cx="3564362" cy="2649163"/>
            </a:xfrm>
            <a:prstGeom prst="triangle">
              <a:avLst>
                <a:gd name="adj" fmla="val 4859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 dirty="0"/>
            </a:p>
          </p:txBody>
        </p:sp>
        <p:sp>
          <p:nvSpPr>
            <p:cNvPr id="16" name="a &quot;Global catalog server&quot;"/>
            <p:cNvSpPr>
              <a:spLocks noChangeArrowheads="1"/>
            </p:cNvSpPr>
            <p:nvPr/>
          </p:nvSpPr>
          <p:spPr bwMode="auto">
            <a:xfrm>
              <a:off x="881573" y="4214691"/>
              <a:ext cx="2889456" cy="250984"/>
            </a:xfrm>
            <a:prstGeom prst="roundRect">
              <a:avLst>
                <a:gd name="adj" fmla="val 4167"/>
              </a:avLst>
            </a:prstGeom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1600" b="0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Сервер глобального каталога</a:t>
              </a:r>
              <a:endParaRPr lang="en-US" sz="1600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4" name="3 pucks and labels, A (green) alt text here" descr="An illustration of a two-domain forest with the schema, configuration, and domain partition stored on each domain controller. One domain controller is also a global catalog server, so it has information from the domain partitions for both domains.&#10;&#10;"/>
            <p:cNvGrpSpPr/>
            <p:nvPr/>
          </p:nvGrpSpPr>
          <p:grpSpPr>
            <a:xfrm>
              <a:off x="2163318" y="1546053"/>
              <a:ext cx="1125968" cy="1444626"/>
              <a:chOff x="4207357" y="2063541"/>
              <a:chExt cx="1493208" cy="1692862"/>
            </a:xfrm>
          </p:grpSpPr>
          <p:pic>
            <p:nvPicPr>
              <p:cNvPr id="45" name="green puck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5776" y="2907286"/>
                <a:ext cx="1481788" cy="849117"/>
              </a:xfrm>
              <a:prstGeom prst="rect">
                <a:avLst/>
              </a:prstGeom>
            </p:spPr>
          </p:pic>
          <p:pic>
            <p:nvPicPr>
              <p:cNvPr id="46" name="green puck"/>
              <p:cNvPicPr>
                <a:picLocks noChangeAspect="1"/>
              </p:cNvPicPr>
              <p:nvPr/>
            </p:nvPicPr>
            <p:blipFill>
              <a:blip r:embed="rId9">
                <a:duotone>
                  <a:prstClr val="black"/>
                  <a:srgbClr val="C0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07357" y="2413803"/>
                <a:ext cx="1481790" cy="946930"/>
              </a:xfrm>
              <a:prstGeom prst="rect">
                <a:avLst/>
              </a:prstGeom>
            </p:spPr>
          </p:pic>
          <p:pic>
            <p:nvPicPr>
              <p:cNvPr id="47" name="green puck"/>
              <p:cNvPicPr>
                <a:picLocks noChangeAspect="1"/>
              </p:cNvPicPr>
              <p:nvPr/>
            </p:nvPicPr>
            <p:blipFill>
              <a:blip r:embed="rId9">
                <a:duotone>
                  <a:prstClr val="black"/>
                  <a:srgbClr val="C0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07359" y="2063541"/>
                <a:ext cx="1481788" cy="849117"/>
              </a:xfrm>
              <a:prstGeom prst="rect">
                <a:avLst/>
              </a:prstGeom>
            </p:spPr>
          </p:pic>
          <p:sp>
            <p:nvSpPr>
              <p:cNvPr id="48" name="&quot;domain B"/>
              <p:cNvSpPr/>
              <p:nvPr/>
            </p:nvSpPr>
            <p:spPr>
              <a:xfrm>
                <a:off x="4463389" y="3395523"/>
                <a:ext cx="853138" cy="216398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9pPr>
              </a:lstStyle>
              <a:p>
                <a:r>
                  <a:rPr lang="ru-RU" sz="1200" dirty="0">
                    <a:latin typeface="Arial" panose="020B0604020202020204" pitchFamily="34" charset="0"/>
                    <a:ea typeface="Segoe UI" pitchFamily="34" charset="0"/>
                    <a:cs typeface="Arial" panose="020B0604020202020204" pitchFamily="34" charset="0"/>
                  </a:rPr>
                  <a:t>Домен</a:t>
                </a:r>
                <a:r>
                  <a:rPr lang="en-US" sz="1200" dirty="0">
                    <a:latin typeface="Arial" panose="020B0604020202020204" pitchFamily="34" charset="0"/>
                    <a:ea typeface="Segoe UI" pitchFamily="34" charset="0"/>
                    <a:cs typeface="Arial" panose="020B0604020202020204" pitchFamily="34" charset="0"/>
                  </a:rPr>
                  <a:t> A</a:t>
                </a:r>
                <a:endParaRPr lang="en-CA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&quot;configuration"/>
              <p:cNvSpPr/>
              <p:nvPr/>
            </p:nvSpPr>
            <p:spPr>
              <a:xfrm>
                <a:off x="4219459" y="2971284"/>
                <a:ext cx="1481106" cy="216398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9pPr>
              </a:lstStyle>
              <a:p>
                <a:r>
                  <a:rPr lang="ru-RU" sz="1200" dirty="0">
                    <a:solidFill>
                      <a:schemeClr val="bg1"/>
                    </a:solidFill>
                    <a:latin typeface="Arial" panose="020B0604020202020204" pitchFamily="34" charset="0"/>
                    <a:ea typeface="Segoe UI" pitchFamily="34" charset="0"/>
                    <a:cs typeface="Arial" panose="020B0604020202020204" pitchFamily="34" charset="0"/>
                  </a:rPr>
                  <a:t>Конфигурация</a:t>
                </a:r>
                <a:endParaRPr lang="en-CA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&quot;schema"/>
              <p:cNvSpPr/>
              <p:nvPr/>
            </p:nvSpPr>
            <p:spPr>
              <a:xfrm>
                <a:off x="4568935" y="2593215"/>
                <a:ext cx="625078" cy="216398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9pPr>
              </a:lstStyle>
              <a:p>
                <a:r>
                  <a:rPr lang="ru-RU" sz="1200" dirty="0">
                    <a:solidFill>
                      <a:schemeClr val="bg1"/>
                    </a:solidFill>
                    <a:latin typeface="Arial" panose="020B0604020202020204" pitchFamily="34" charset="0"/>
                    <a:ea typeface="Segoe UI" pitchFamily="34" charset="0"/>
                    <a:cs typeface="Arial" panose="020B0604020202020204" pitchFamily="34" charset="0"/>
                  </a:rPr>
                  <a:t>Схема</a:t>
                </a:r>
                <a:endParaRPr lang="en-CA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>
              <a:off x="404805" y="2897970"/>
              <a:ext cx="1136093" cy="1096249"/>
              <a:chOff x="119530" y="3043387"/>
              <a:chExt cx="1136093" cy="1096249"/>
            </a:xfrm>
          </p:grpSpPr>
          <p:grpSp>
            <p:nvGrpSpPr>
              <p:cNvPr id="3" name="Группа 2"/>
              <p:cNvGrpSpPr/>
              <p:nvPr/>
            </p:nvGrpSpPr>
            <p:grpSpPr>
              <a:xfrm>
                <a:off x="119530" y="3043387"/>
                <a:ext cx="1136093" cy="1096249"/>
                <a:chOff x="116511" y="2843453"/>
                <a:chExt cx="1438798" cy="1296182"/>
              </a:xfrm>
            </p:grpSpPr>
            <p:pic>
              <p:nvPicPr>
                <p:cNvPr id="61" name="Picture 13"/>
                <p:cNvPicPr>
                  <a:picLocks noChangeAspect="1"/>
                </p:cNvPicPr>
                <p:nvPr/>
              </p:nvPicPr>
              <p:blipFill>
                <a:blip r:embed="rId10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colorTemperature colorTemp="47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0859" y="3290518"/>
                  <a:ext cx="1424450" cy="849117"/>
                </a:xfrm>
                <a:prstGeom prst="rect">
                  <a:avLst/>
                </a:prstGeom>
              </p:spPr>
            </p:pic>
            <p:grpSp>
              <p:nvGrpSpPr>
                <p:cNvPr id="17" name="a   4 databases w labelsGroup 84"/>
                <p:cNvGrpSpPr/>
                <p:nvPr/>
              </p:nvGrpSpPr>
              <p:grpSpPr>
                <a:xfrm>
                  <a:off x="116511" y="2843453"/>
                  <a:ext cx="1424450" cy="849117"/>
                  <a:chOff x="1992195" y="4309561"/>
                  <a:chExt cx="1426346" cy="938704"/>
                </a:xfrm>
              </p:grpSpPr>
              <p:pic>
                <p:nvPicPr>
                  <p:cNvPr id="18" name="Picture 13"/>
                  <p:cNvPicPr>
                    <a:picLocks noChangeAspect="1"/>
                  </p:cNvPicPr>
                  <p:nvPr/>
                </p:nvPicPr>
                <p:blipFill>
                  <a:blip r:embed="rId12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11">
                            <a14:imgEffect>
                              <a14:colorTemperature colorTemp="11200"/>
                            </a14:imgEffect>
                            <a14:imgEffect>
                              <a14:saturation sat="2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992195" y="4309561"/>
                    <a:ext cx="1426346" cy="938704"/>
                  </a:xfrm>
                  <a:prstGeom prst="rect">
                    <a:avLst/>
                  </a:prstGeom>
                </p:spPr>
              </p:pic>
              <p:sp>
                <p:nvSpPr>
                  <p:cNvPr id="25" name="&quot;domain B"/>
                  <p:cNvSpPr/>
                  <p:nvPr/>
                </p:nvSpPr>
                <p:spPr>
                  <a:xfrm>
                    <a:off x="2225447" y="4831805"/>
                    <a:ext cx="823046" cy="241382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spAutoFit/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b="1" kern="120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b="1" kern="120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b="1" kern="120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b="1" kern="120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b="1" kern="120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Arial" charset="0"/>
                      </a:defRPr>
                    </a:lvl9pPr>
                  </a:lstStyle>
                  <a:p>
                    <a:r>
                      <a:rPr lang="ru-RU" sz="1200" dirty="0"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rPr>
                      <a:t>Домен</a:t>
                    </a:r>
                    <a:r>
                      <a:rPr lang="en-US" sz="1200" dirty="0"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rPr>
                      <a:t> B</a:t>
                    </a:r>
                    <a:endParaRPr lang="en-CA" sz="12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62" name="&quot;domain B"/>
              <p:cNvSpPr/>
              <p:nvPr/>
            </p:nvSpPr>
            <p:spPr>
              <a:xfrm>
                <a:off x="334168" y="3835550"/>
                <a:ext cx="718145" cy="18466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9pPr>
              </a:lstStyle>
              <a:p>
                <a:r>
                  <a:rPr lang="ru-RU" sz="1200" dirty="0">
                    <a:latin typeface="Arial" panose="020B0604020202020204" pitchFamily="34" charset="0"/>
                    <a:ea typeface="Segoe UI" pitchFamily="34" charset="0"/>
                    <a:cs typeface="Arial" panose="020B0604020202020204" pitchFamily="34" charset="0"/>
                  </a:rPr>
                  <a:t>Домен</a:t>
                </a:r>
                <a:r>
                  <a:rPr lang="en-US" sz="1200" dirty="0">
                    <a:latin typeface="Arial" panose="020B0604020202020204" pitchFamily="34" charset="0"/>
                    <a:ea typeface="Segoe UI" pitchFamily="34" charset="0"/>
                    <a:cs typeface="Arial" panose="020B0604020202020204" pitchFamily="34" charset="0"/>
                  </a:rPr>
                  <a:t> C</a:t>
                </a:r>
                <a:endParaRPr lang="en-CA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75" name="Picture 2" descr="File-Application_Serve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731" y="2445282"/>
              <a:ext cx="682963" cy="1142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" name="Picture 2" descr="File-Application_Serve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9211" y="2953510"/>
              <a:ext cx="682963" cy="1142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7" name="Группа 2056"/>
          <p:cNvGrpSpPr/>
          <p:nvPr/>
        </p:nvGrpSpPr>
        <p:grpSpPr>
          <a:xfrm>
            <a:off x="6843651" y="3473916"/>
            <a:ext cx="5029200" cy="2395930"/>
            <a:chOff x="6709585" y="5370146"/>
            <a:chExt cx="5029200" cy="2395930"/>
          </a:xfrm>
        </p:grpSpPr>
        <p:sp>
          <p:nvSpPr>
            <p:cNvPr id="2049" name="Прямоугольник 2048"/>
            <p:cNvSpPr/>
            <p:nvPr/>
          </p:nvSpPr>
          <p:spPr>
            <a:xfrm>
              <a:off x="6709585" y="5370146"/>
              <a:ext cx="5029200" cy="1834468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6824677" y="5455154"/>
              <a:ext cx="4782744" cy="167251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7045318" y="5607554"/>
              <a:ext cx="1191108" cy="262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8373428" y="5607554"/>
              <a:ext cx="918997" cy="2745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9429427" y="5601401"/>
              <a:ext cx="918997" cy="2745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10494212" y="5602349"/>
              <a:ext cx="918997" cy="2745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7045319" y="6209857"/>
              <a:ext cx="4367890" cy="262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7034267" y="6668709"/>
              <a:ext cx="1971510" cy="262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51" name="TextBox 2050"/>
            <p:cNvSpPr txBox="1"/>
            <p:nvPr/>
          </p:nvSpPr>
          <p:spPr>
            <a:xfrm>
              <a:off x="7293960" y="5607894"/>
              <a:ext cx="97623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LDAP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8518837" y="5605149"/>
              <a:ext cx="97623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REPL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9645651" y="5611975"/>
              <a:ext cx="97623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SAM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0677366" y="5605706"/>
              <a:ext cx="97623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NSPI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476083" y="6210441"/>
              <a:ext cx="13348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DSA (Ntdsa.dll)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498116" y="6677616"/>
              <a:ext cx="13348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ESE (Ntdsa.dll)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4" name="Picture 2" descr="File-Application_Serve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3818" y="7135252"/>
              <a:ext cx="377214" cy="630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2" name="Левая круглая скобка 2051"/>
            <p:cNvSpPr/>
            <p:nvPr/>
          </p:nvSpPr>
          <p:spPr>
            <a:xfrm>
              <a:off x="6944420" y="5618262"/>
              <a:ext cx="45719" cy="253257"/>
            </a:xfrm>
            <a:prstGeom prst="leftBracket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Левая круглая скобка 95"/>
            <p:cNvSpPr/>
            <p:nvPr/>
          </p:nvSpPr>
          <p:spPr>
            <a:xfrm>
              <a:off x="6936468" y="6226117"/>
              <a:ext cx="45719" cy="723903"/>
            </a:xfrm>
            <a:prstGeom prst="leftBracket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7" name="green puck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427" y="6681567"/>
              <a:ext cx="409313" cy="275375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9762610" y="6656564"/>
              <a:ext cx="133481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Ntds.dit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Файл базы </a:t>
              </a:r>
              <a:r>
                <a:rPr lang="ru-RU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даных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54" name="Прямая со стрелкой 2053"/>
            <p:cNvCxnSpPr/>
            <p:nvPr/>
          </p:nvCxnSpPr>
          <p:spPr>
            <a:xfrm>
              <a:off x="7640872" y="5879686"/>
              <a:ext cx="0" cy="29906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Прямая со стрелкой 100"/>
            <p:cNvCxnSpPr/>
            <p:nvPr/>
          </p:nvCxnSpPr>
          <p:spPr>
            <a:xfrm>
              <a:off x="8810500" y="5893031"/>
              <a:ext cx="0" cy="29906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Прямая со стрелкой 101"/>
            <p:cNvCxnSpPr/>
            <p:nvPr/>
          </p:nvCxnSpPr>
          <p:spPr>
            <a:xfrm>
              <a:off x="9888925" y="5882151"/>
              <a:ext cx="0" cy="29906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Прямая со стрелкой 102"/>
            <p:cNvCxnSpPr/>
            <p:nvPr/>
          </p:nvCxnSpPr>
          <p:spPr>
            <a:xfrm>
              <a:off x="10913927" y="5879685"/>
              <a:ext cx="0" cy="29906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Прямая со стрелкой 103"/>
            <p:cNvCxnSpPr/>
            <p:nvPr/>
          </p:nvCxnSpPr>
          <p:spPr>
            <a:xfrm flipH="1">
              <a:off x="9043722" y="6817430"/>
              <a:ext cx="338627" cy="182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58" name="TextBox 2057"/>
          <p:cNvSpPr txBox="1"/>
          <p:nvPr/>
        </p:nvSpPr>
        <p:spPr>
          <a:xfrm>
            <a:off x="6576237" y="2756922"/>
            <a:ext cx="63296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TCP 3268   TCP 389   TCP 3268   TCP 135   TCP 389   TCP 3268   TCP 3268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696355" y="3613201"/>
            <a:ext cx="11637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Интерфейсы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5712902" y="4436042"/>
            <a:ext cx="1011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Компоненты директории</a:t>
            </a:r>
          </a:p>
        </p:txBody>
      </p:sp>
      <p:cxnSp>
        <p:nvCxnSpPr>
          <p:cNvPr id="2060" name="Прямая соединительная линия 2059"/>
          <p:cNvCxnSpPr>
            <a:endCxn id="2052" idx="1"/>
          </p:cNvCxnSpPr>
          <p:nvPr/>
        </p:nvCxnSpPr>
        <p:spPr>
          <a:xfrm>
            <a:off x="6576237" y="3845203"/>
            <a:ext cx="502249" cy="345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>
            <a:off x="6567460" y="4650663"/>
            <a:ext cx="502249" cy="345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67" name="Прямая со стрелкой 2066"/>
          <p:cNvCxnSpPr/>
          <p:nvPr/>
        </p:nvCxnSpPr>
        <p:spPr>
          <a:xfrm>
            <a:off x="6827361" y="2979609"/>
            <a:ext cx="541002" cy="7265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1" name="Прямая со стрелкой 120"/>
          <p:cNvCxnSpPr/>
          <p:nvPr/>
        </p:nvCxnSpPr>
        <p:spPr>
          <a:xfrm flipH="1">
            <a:off x="7689288" y="2997462"/>
            <a:ext cx="17926" cy="6713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6" name="Прямая со стрелкой 125"/>
          <p:cNvCxnSpPr/>
          <p:nvPr/>
        </p:nvCxnSpPr>
        <p:spPr>
          <a:xfrm flipH="1">
            <a:off x="8074226" y="3027636"/>
            <a:ext cx="328136" cy="6615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8" name="Прямая со стрелкой 127"/>
          <p:cNvCxnSpPr/>
          <p:nvPr/>
        </p:nvCxnSpPr>
        <p:spPr>
          <a:xfrm flipH="1">
            <a:off x="9098011" y="3015684"/>
            <a:ext cx="139873" cy="6674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5" name="Прямая со стрелкой 134"/>
          <p:cNvCxnSpPr/>
          <p:nvPr/>
        </p:nvCxnSpPr>
        <p:spPr>
          <a:xfrm flipH="1">
            <a:off x="10001988" y="2989003"/>
            <a:ext cx="1" cy="6786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7" name="Прямая со стрелкой 136"/>
          <p:cNvCxnSpPr/>
          <p:nvPr/>
        </p:nvCxnSpPr>
        <p:spPr>
          <a:xfrm flipH="1">
            <a:off x="10298211" y="3015684"/>
            <a:ext cx="416854" cy="6381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9" name="Прямая со стрелкой 138"/>
          <p:cNvCxnSpPr/>
          <p:nvPr/>
        </p:nvCxnSpPr>
        <p:spPr>
          <a:xfrm flipH="1">
            <a:off x="11188384" y="3004018"/>
            <a:ext cx="416854" cy="6381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0" name="green puck"/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42" y="2241244"/>
            <a:ext cx="1117359" cy="724605"/>
          </a:xfrm>
          <a:prstGeom prst="rect">
            <a:avLst/>
          </a:prstGeom>
        </p:spPr>
      </p:pic>
      <p:pic>
        <p:nvPicPr>
          <p:cNvPr id="141" name="green puck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94" y="1820124"/>
            <a:ext cx="1117360" cy="808075"/>
          </a:xfrm>
          <a:prstGeom prst="rect">
            <a:avLst/>
          </a:prstGeom>
        </p:spPr>
      </p:pic>
      <p:pic>
        <p:nvPicPr>
          <p:cNvPr id="142" name="green puck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96" y="1521223"/>
            <a:ext cx="1117359" cy="724605"/>
          </a:xfrm>
          <a:prstGeom prst="rect">
            <a:avLst/>
          </a:prstGeom>
        </p:spPr>
      </p:pic>
      <p:sp>
        <p:nvSpPr>
          <p:cNvPr id="143" name="&quot;domain B"/>
          <p:cNvSpPr/>
          <p:nvPr/>
        </p:nvSpPr>
        <p:spPr>
          <a:xfrm>
            <a:off x="420158" y="2657887"/>
            <a:ext cx="643318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ru-RU" sz="120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Домен</a:t>
            </a:r>
            <a:r>
              <a:rPr lang="en-US" sz="120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A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&quot;configuration"/>
          <p:cNvSpPr/>
          <p:nvPr/>
        </p:nvSpPr>
        <p:spPr>
          <a:xfrm>
            <a:off x="252122" y="2295857"/>
            <a:ext cx="1116844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Конфигурация</a:t>
            </a:r>
            <a:endParaRPr lang="en-CA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&quot;schema"/>
          <p:cNvSpPr/>
          <p:nvPr/>
        </p:nvSpPr>
        <p:spPr>
          <a:xfrm>
            <a:off x="468266" y="1952644"/>
            <a:ext cx="471347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Схема</a:t>
            </a:r>
            <a:endParaRPr lang="en-CA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6" name="green puck"/>
          <p:cNvPicPr>
            <a:picLocks noChangeAspect="1"/>
          </p:cNvPicPr>
          <p:nvPr/>
        </p:nvPicPr>
        <p:blipFill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308" y="3901695"/>
            <a:ext cx="1117359" cy="724605"/>
          </a:xfrm>
          <a:prstGeom prst="rect">
            <a:avLst/>
          </a:prstGeom>
        </p:spPr>
      </p:pic>
      <p:pic>
        <p:nvPicPr>
          <p:cNvPr id="147" name="green puck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960" y="3480575"/>
            <a:ext cx="1117360" cy="808075"/>
          </a:xfrm>
          <a:prstGeom prst="rect">
            <a:avLst/>
          </a:prstGeom>
        </p:spPr>
      </p:pic>
      <p:pic>
        <p:nvPicPr>
          <p:cNvPr id="148" name="green puck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962" y="3181674"/>
            <a:ext cx="1117359" cy="724605"/>
          </a:xfrm>
          <a:prstGeom prst="rect">
            <a:avLst/>
          </a:prstGeom>
        </p:spPr>
      </p:pic>
      <p:sp>
        <p:nvSpPr>
          <p:cNvPr id="149" name="&quot;domain B"/>
          <p:cNvSpPr/>
          <p:nvPr/>
        </p:nvSpPr>
        <p:spPr>
          <a:xfrm>
            <a:off x="3960024" y="4318338"/>
            <a:ext cx="649024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ru-RU" sz="120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Домен</a:t>
            </a:r>
            <a:r>
              <a:rPr lang="en-US" sz="120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B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&quot;configuration"/>
          <p:cNvSpPr/>
          <p:nvPr/>
        </p:nvSpPr>
        <p:spPr>
          <a:xfrm>
            <a:off x="3776086" y="3956308"/>
            <a:ext cx="1116844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Конфигурация</a:t>
            </a:r>
            <a:endParaRPr lang="en-CA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&quot;schema"/>
          <p:cNvSpPr/>
          <p:nvPr/>
        </p:nvSpPr>
        <p:spPr>
          <a:xfrm>
            <a:off x="4039612" y="3633678"/>
            <a:ext cx="471347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Схема</a:t>
            </a:r>
            <a:endParaRPr lang="en-CA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2" name="green puck"/>
          <p:cNvPicPr>
            <a:picLocks noChangeAspect="1"/>
          </p:cNvPicPr>
          <p:nvPr/>
        </p:nvPicPr>
        <p:blipFill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881" y="5967506"/>
            <a:ext cx="1117359" cy="724605"/>
          </a:xfrm>
          <a:prstGeom prst="rect">
            <a:avLst/>
          </a:prstGeom>
        </p:spPr>
      </p:pic>
      <p:pic>
        <p:nvPicPr>
          <p:cNvPr id="153" name="green puck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533" y="5546386"/>
            <a:ext cx="1117360" cy="808075"/>
          </a:xfrm>
          <a:prstGeom prst="rect">
            <a:avLst/>
          </a:prstGeom>
        </p:spPr>
      </p:pic>
      <p:pic>
        <p:nvPicPr>
          <p:cNvPr id="154" name="green puck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535" y="5247485"/>
            <a:ext cx="1117359" cy="724605"/>
          </a:xfrm>
          <a:prstGeom prst="rect">
            <a:avLst/>
          </a:prstGeom>
        </p:spPr>
      </p:pic>
      <p:sp>
        <p:nvSpPr>
          <p:cNvPr id="155" name="&quot;domain B"/>
          <p:cNvSpPr/>
          <p:nvPr/>
        </p:nvSpPr>
        <p:spPr>
          <a:xfrm>
            <a:off x="2466597" y="6384149"/>
            <a:ext cx="649024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ru-RU" sz="120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Домен</a:t>
            </a:r>
            <a:r>
              <a:rPr lang="en-US" sz="120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B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&quot;configuration"/>
          <p:cNvSpPr/>
          <p:nvPr/>
        </p:nvSpPr>
        <p:spPr>
          <a:xfrm>
            <a:off x="2306512" y="6022119"/>
            <a:ext cx="1116844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Конфигурация</a:t>
            </a:r>
            <a:endParaRPr lang="en-CA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&quot;schema"/>
          <p:cNvSpPr/>
          <p:nvPr/>
        </p:nvSpPr>
        <p:spPr>
          <a:xfrm>
            <a:off x="2546185" y="5699489"/>
            <a:ext cx="471347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Схема</a:t>
            </a:r>
            <a:endParaRPr lang="en-CA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8" name="green puck"/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519" y="5955820"/>
            <a:ext cx="1117359" cy="724605"/>
          </a:xfrm>
          <a:prstGeom prst="rect">
            <a:avLst/>
          </a:prstGeom>
        </p:spPr>
      </p:pic>
      <p:pic>
        <p:nvPicPr>
          <p:cNvPr id="159" name="green puck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171" y="5534700"/>
            <a:ext cx="1117360" cy="808075"/>
          </a:xfrm>
          <a:prstGeom prst="rect">
            <a:avLst/>
          </a:prstGeom>
        </p:spPr>
      </p:pic>
      <p:pic>
        <p:nvPicPr>
          <p:cNvPr id="160" name="green puck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173" y="5235799"/>
            <a:ext cx="1117359" cy="724605"/>
          </a:xfrm>
          <a:prstGeom prst="rect">
            <a:avLst/>
          </a:prstGeom>
        </p:spPr>
      </p:pic>
      <p:sp>
        <p:nvSpPr>
          <p:cNvPr id="161" name="&quot;domain B"/>
          <p:cNvSpPr/>
          <p:nvPr/>
        </p:nvSpPr>
        <p:spPr>
          <a:xfrm>
            <a:off x="4843235" y="6372463"/>
            <a:ext cx="649024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ru-RU" sz="120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Домен</a:t>
            </a:r>
            <a:r>
              <a:rPr lang="en-US" sz="120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C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&quot;configuration"/>
          <p:cNvSpPr/>
          <p:nvPr/>
        </p:nvSpPr>
        <p:spPr>
          <a:xfrm>
            <a:off x="4691101" y="6010433"/>
            <a:ext cx="1116844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Конфигурация</a:t>
            </a:r>
            <a:endParaRPr lang="en-CA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&quot;schema"/>
          <p:cNvSpPr/>
          <p:nvPr/>
        </p:nvSpPr>
        <p:spPr>
          <a:xfrm>
            <a:off x="4922823" y="5687803"/>
            <a:ext cx="471347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Схема</a:t>
            </a:r>
            <a:endParaRPr lang="en-CA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011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486" y="72232"/>
            <a:ext cx="1169851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Процесс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AD DS Sign-in</a:t>
            </a:r>
          </a:p>
        </p:txBody>
      </p:sp>
      <p:pic>
        <p:nvPicPr>
          <p:cNvPr id="113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773" y="1641838"/>
            <a:ext cx="318581" cy="555223"/>
          </a:xfrm>
          <a:prstGeom prst="rect">
            <a:avLst/>
          </a:prstGeom>
        </p:spPr>
      </p:pic>
      <p:pic>
        <p:nvPicPr>
          <p:cNvPr id="114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239" y="1911746"/>
            <a:ext cx="335697" cy="381758"/>
          </a:xfrm>
          <a:prstGeom prst="rect">
            <a:avLst/>
          </a:prstGeom>
        </p:spPr>
      </p:pic>
      <p:sp>
        <p:nvSpPr>
          <p:cNvPr id="119" name="TextBox 26"/>
          <p:cNvSpPr txBox="1"/>
          <p:nvPr/>
        </p:nvSpPr>
        <p:spPr>
          <a:xfrm>
            <a:off x="10207963" y="2472846"/>
            <a:ext cx="190187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ru-RU" sz="1400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Контроллер домена</a:t>
            </a:r>
            <a:endParaRPr lang="en-CA" sz="1400" b="0" dirty="0"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27"/>
          <p:cNvSpPr txBox="1"/>
          <p:nvPr/>
        </p:nvSpPr>
        <p:spPr>
          <a:xfrm>
            <a:off x="6133111" y="6122060"/>
            <a:ext cx="1052637" cy="21544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Сервер</a:t>
            </a:r>
            <a:endParaRPr lang="en-CA" sz="1400" b="0" dirty="0"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28"/>
          <p:cNvSpPr txBox="1"/>
          <p:nvPr/>
        </p:nvSpPr>
        <p:spPr>
          <a:xfrm>
            <a:off x="6480963" y="2630044"/>
            <a:ext cx="1712259" cy="21544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Рабочая станция</a:t>
            </a:r>
            <a:endParaRPr lang="en-CA" sz="1400" b="0" dirty="0"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123" name="text box on the left"/>
          <p:cNvSpPr/>
          <p:nvPr/>
        </p:nvSpPr>
        <p:spPr>
          <a:xfrm>
            <a:off x="477279" y="1145547"/>
            <a:ext cx="5717090" cy="37733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lvl="0" fontAlgn="base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6699"/>
              </a:buClr>
            </a:pPr>
            <a:r>
              <a:rPr lang="ru-RU" b="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Процесс</a:t>
            </a: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AD DS sign-in:</a:t>
            </a:r>
          </a:p>
          <a:p>
            <a:pPr marL="342900" lvl="0" indent="-342900">
              <a:spcBef>
                <a:spcPts val="400"/>
              </a:spcBef>
              <a:buClr>
                <a:srgbClr val="006699"/>
              </a:buClr>
              <a:buFont typeface="+mj-lt"/>
              <a:buAutoNum type="arabicPeriod"/>
            </a:pPr>
            <a:r>
              <a:rPr lang="ru-RU" b="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Аккаунт пользователя аутентифицируется на контроллере домена</a:t>
            </a:r>
            <a:endParaRPr lang="en-US" b="0" dirty="0">
              <a:solidFill>
                <a:srgbClr val="000000"/>
              </a:soli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400"/>
              </a:spcBef>
              <a:buClr>
                <a:srgbClr val="006699"/>
              </a:buClr>
              <a:buFont typeface="+mj-lt"/>
              <a:buAutoNum type="arabicPeriod"/>
            </a:pPr>
            <a:r>
              <a:rPr lang="ru-RU" b="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Контроллер домена возвращает</a:t>
            </a: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</a:t>
            </a:r>
            <a:r>
              <a:rPr lang="ru-RU" b="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клиенту </a:t>
            </a: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TGT </a:t>
            </a:r>
            <a:endParaRPr lang="ru-RU" b="0" dirty="0">
              <a:solidFill>
                <a:srgbClr val="000000"/>
              </a:soli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400"/>
              </a:spcBef>
              <a:buClr>
                <a:srgbClr val="006699"/>
              </a:buClr>
              <a:buFont typeface="+mj-lt"/>
              <a:buAutoNum type="arabicPeriod"/>
            </a:pPr>
            <a:r>
              <a:rPr lang="ru-RU" b="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Клиент использует </a:t>
            </a: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TGT </a:t>
            </a:r>
            <a:r>
              <a:rPr lang="ru-RU" b="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для получения доступа к рабочей станции</a:t>
            </a:r>
            <a:endParaRPr lang="en-US" b="0" dirty="0">
              <a:solidFill>
                <a:srgbClr val="000000"/>
              </a:soli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400"/>
              </a:spcBef>
              <a:buClr>
                <a:srgbClr val="006699"/>
              </a:buClr>
              <a:buFont typeface="+mj-lt"/>
              <a:buAutoNum type="arabicPeriod"/>
            </a:pPr>
            <a:r>
              <a:rPr lang="ru-RU" b="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Контроллер домена предоставляет доступ к рабочей станции</a:t>
            </a: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spcBef>
                <a:spcPts val="400"/>
              </a:spcBef>
              <a:buClr>
                <a:srgbClr val="006699"/>
              </a:buClr>
              <a:buFont typeface="+mj-lt"/>
              <a:buAutoNum type="arabicPeriod"/>
            </a:pPr>
            <a:r>
              <a:rPr lang="ru-RU" b="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Клиент использует </a:t>
            </a: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TGT</a:t>
            </a:r>
            <a:r>
              <a:rPr lang="ru-RU" b="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для получения доступа к серверу</a:t>
            </a:r>
            <a:endParaRPr lang="en-US" b="0" dirty="0">
              <a:solidFill>
                <a:srgbClr val="000000"/>
              </a:soli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400"/>
              </a:spcBef>
              <a:buClr>
                <a:srgbClr val="006699"/>
              </a:buClr>
              <a:buFont typeface="+mj-lt"/>
              <a:buAutoNum type="arabicPeriod"/>
            </a:pPr>
            <a:r>
              <a:rPr lang="ru-RU" b="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Контроллер домена возвращает доступ к серверу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pic>
        <p:nvPicPr>
          <p:cNvPr id="13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429" y="3505311"/>
            <a:ext cx="318581" cy="555223"/>
          </a:xfrm>
          <a:prstGeom prst="rect">
            <a:avLst/>
          </a:prstGeom>
        </p:spPr>
      </p:pic>
      <p:pic>
        <p:nvPicPr>
          <p:cNvPr id="13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895" y="3775219"/>
            <a:ext cx="335697" cy="381758"/>
          </a:xfrm>
          <a:prstGeom prst="rect">
            <a:avLst/>
          </a:prstGeom>
        </p:spPr>
      </p:pic>
      <p:sp>
        <p:nvSpPr>
          <p:cNvPr id="133" name="TextBox 26"/>
          <p:cNvSpPr txBox="1"/>
          <p:nvPr/>
        </p:nvSpPr>
        <p:spPr>
          <a:xfrm>
            <a:off x="10174978" y="4311022"/>
            <a:ext cx="17847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ru-RU" sz="1400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Контроллер домена</a:t>
            </a:r>
            <a:endParaRPr lang="en-CA" sz="1400" b="0" dirty="0"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Box 28"/>
          <p:cNvSpPr txBox="1"/>
          <p:nvPr/>
        </p:nvSpPr>
        <p:spPr>
          <a:xfrm>
            <a:off x="6590418" y="4411695"/>
            <a:ext cx="1712259" cy="21544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Рабочая станция</a:t>
            </a:r>
            <a:endParaRPr lang="en-CA" sz="1400" b="0" dirty="0"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pic>
        <p:nvPicPr>
          <p:cNvPr id="14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6" y="5386791"/>
            <a:ext cx="335697" cy="381758"/>
          </a:xfrm>
          <a:prstGeom prst="rect">
            <a:avLst/>
          </a:prstGeom>
        </p:spPr>
      </p:pic>
      <p:pic>
        <p:nvPicPr>
          <p:cNvPr id="144" name="Picture 34" descr="EndUser_CiscoWork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90418" y="1335000"/>
            <a:ext cx="1051086" cy="1312955"/>
          </a:xfrm>
          <a:prstGeom prst="rect">
            <a:avLst/>
          </a:prstGeom>
          <a:noFill/>
        </p:spPr>
      </p:pic>
      <p:pic>
        <p:nvPicPr>
          <p:cNvPr id="145" name="Picture 2" descr="File-Application_Ser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7354" y="1272050"/>
            <a:ext cx="649251" cy="108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" name="Picture 2" descr="File-Application_Ser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126" y="3200492"/>
            <a:ext cx="649251" cy="108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" name="Picture 2" descr="File-Application_Ser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147" y="4951797"/>
            <a:ext cx="649251" cy="108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566" y="5292926"/>
            <a:ext cx="318581" cy="555223"/>
          </a:xfrm>
          <a:prstGeom prst="rect">
            <a:avLst/>
          </a:prstGeom>
        </p:spPr>
      </p:pic>
      <p:pic>
        <p:nvPicPr>
          <p:cNvPr id="149" name="Picture 34" descr="EndUser_CiscoWork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05" y="3059752"/>
            <a:ext cx="1051086" cy="1312955"/>
          </a:xfrm>
          <a:prstGeom prst="rect">
            <a:avLst/>
          </a:prstGeom>
          <a:noFill/>
        </p:spPr>
      </p:pic>
      <p:pic>
        <p:nvPicPr>
          <p:cNvPr id="150" name="Picture 34" descr="EndUser_CiscoWork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61295" y="4809105"/>
            <a:ext cx="1051086" cy="1312955"/>
          </a:xfrm>
          <a:prstGeom prst="rect">
            <a:avLst/>
          </a:prstGeom>
          <a:noFill/>
        </p:spPr>
      </p:pic>
      <p:pic>
        <p:nvPicPr>
          <p:cNvPr id="151" name="Picture 2" descr="File-Application_Ser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050" y="5551139"/>
            <a:ext cx="649251" cy="108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" name="TextBox 26"/>
          <p:cNvSpPr txBox="1"/>
          <p:nvPr/>
        </p:nvSpPr>
        <p:spPr>
          <a:xfrm>
            <a:off x="9957471" y="6035820"/>
            <a:ext cx="17847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ru-RU" sz="1400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Контроллер домена</a:t>
            </a:r>
            <a:endParaRPr lang="en-CA" sz="1400" b="0" dirty="0"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153" name="TextBox 28"/>
          <p:cNvSpPr txBox="1"/>
          <p:nvPr/>
        </p:nvSpPr>
        <p:spPr>
          <a:xfrm>
            <a:off x="1919989" y="6122060"/>
            <a:ext cx="1712259" cy="21544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Рабочая станция</a:t>
            </a:r>
            <a:endParaRPr lang="en-CA" sz="1400" b="0" dirty="0"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31" name="Стрелка: вправо 30"/>
          <p:cNvSpPr/>
          <p:nvPr/>
        </p:nvSpPr>
        <p:spPr>
          <a:xfrm>
            <a:off x="7848922" y="2018504"/>
            <a:ext cx="2365871" cy="275882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Стрелка: вправо 153"/>
          <p:cNvSpPr/>
          <p:nvPr/>
        </p:nvSpPr>
        <p:spPr>
          <a:xfrm flipH="1">
            <a:off x="7803576" y="3651910"/>
            <a:ext cx="2365871" cy="275882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Стрелка: вправо 154"/>
          <p:cNvSpPr/>
          <p:nvPr/>
        </p:nvSpPr>
        <p:spPr>
          <a:xfrm flipH="1">
            <a:off x="3334832" y="5202939"/>
            <a:ext cx="6532737" cy="264013"/>
          </a:xfrm>
          <a:prstGeom prst="rightArrow">
            <a:avLst>
              <a:gd name="adj1" fmla="val 56054"/>
              <a:gd name="adj2" fmla="val 50000"/>
            </a:avLst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Стрелка: вправо 155"/>
          <p:cNvSpPr/>
          <p:nvPr/>
        </p:nvSpPr>
        <p:spPr>
          <a:xfrm rot="754684">
            <a:off x="3194875" y="5835476"/>
            <a:ext cx="2103876" cy="253022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Овал 2049"/>
          <p:cNvSpPr/>
          <p:nvPr/>
        </p:nvSpPr>
        <p:spPr>
          <a:xfrm>
            <a:off x="8928506" y="1776792"/>
            <a:ext cx="214685" cy="21468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Овал 156"/>
          <p:cNvSpPr/>
          <p:nvPr/>
        </p:nvSpPr>
        <p:spPr>
          <a:xfrm>
            <a:off x="8307168" y="3353038"/>
            <a:ext cx="214685" cy="21468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Овал 157"/>
          <p:cNvSpPr/>
          <p:nvPr/>
        </p:nvSpPr>
        <p:spPr>
          <a:xfrm>
            <a:off x="8771545" y="3353037"/>
            <a:ext cx="214685" cy="21468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Овал 158"/>
          <p:cNvSpPr/>
          <p:nvPr/>
        </p:nvSpPr>
        <p:spPr>
          <a:xfrm>
            <a:off x="9280615" y="3348424"/>
            <a:ext cx="214685" cy="21468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Овал 159"/>
          <p:cNvSpPr/>
          <p:nvPr/>
        </p:nvSpPr>
        <p:spPr>
          <a:xfrm>
            <a:off x="3909017" y="5497950"/>
            <a:ext cx="214685" cy="21468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Овал 160"/>
          <p:cNvSpPr/>
          <p:nvPr/>
        </p:nvSpPr>
        <p:spPr>
          <a:xfrm>
            <a:off x="7231862" y="4904067"/>
            <a:ext cx="214685" cy="21468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Овал 161"/>
          <p:cNvSpPr/>
          <p:nvPr/>
        </p:nvSpPr>
        <p:spPr>
          <a:xfrm>
            <a:off x="4592152" y="5661206"/>
            <a:ext cx="214685" cy="21468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048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5361" y="84400"/>
            <a:ext cx="1169851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Что такое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Operations Masters?</a:t>
            </a:r>
          </a:p>
        </p:txBody>
      </p:sp>
      <p:sp>
        <p:nvSpPr>
          <p:cNvPr id="38" name="AutoShape 3"/>
          <p:cNvSpPr>
            <a:spLocks noChangeArrowheads="1"/>
          </p:cNvSpPr>
          <p:nvPr/>
        </p:nvSpPr>
        <p:spPr bwMode="auto">
          <a:xfrm>
            <a:off x="286132" y="1077656"/>
            <a:ext cx="8579572" cy="2279376"/>
          </a:xfrm>
          <a:prstGeom prst="roundRect">
            <a:avLst>
              <a:gd name="adj" fmla="val 4167"/>
            </a:avLst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rgbClr val="0070C0"/>
              </a:buClr>
              <a:buSzPct val="120000"/>
            </a:pPr>
            <a:r>
              <a:rPr lang="ru-RU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В модели репликации с несколькими управляющими элементами, некоторые операции должны быть выполнены одним мастером операций</a:t>
            </a:r>
          </a:p>
          <a:p>
            <a:pPr>
              <a:buClr>
                <a:srgbClr val="0070C0"/>
              </a:buClr>
              <a:buSzPct val="120000"/>
            </a:pPr>
            <a:r>
              <a:rPr lang="ru-RU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Многие термины используются для единого мастера-операций в AD DS, в том числе:</a:t>
            </a:r>
            <a:endParaRPr lang="en-US" b="0" dirty="0"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  <a:p>
            <a:pPr marL="285750" lvl="1" indent="-360000" eaLnBrk="0" hangingPunct="0">
              <a:lnSpc>
                <a:spcPct val="90000"/>
              </a:lnSpc>
              <a:spcBef>
                <a:spcPct val="40000"/>
              </a:spcBef>
              <a:buClr>
                <a:srgbClr val="006699"/>
              </a:buClr>
              <a:buFont typeface="Wingdings" panose="05000000000000000000" pitchFamily="2" charset="2"/>
              <a:buChar char="Ø"/>
            </a:pPr>
            <a:r>
              <a:rPr lang="en-US" altLang="zh-TW" b="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Operations master (</a:t>
            </a:r>
            <a:r>
              <a:rPr lang="ru-RU" altLang="zh-TW" b="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или</a:t>
            </a:r>
            <a:r>
              <a:rPr lang="en-US" altLang="zh-TW" b="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operations master roles)</a:t>
            </a:r>
          </a:p>
          <a:p>
            <a:pPr marL="285750" lvl="1" indent="-360000" eaLnBrk="0" hangingPunct="0">
              <a:lnSpc>
                <a:spcPct val="90000"/>
              </a:lnSpc>
              <a:spcBef>
                <a:spcPct val="40000"/>
              </a:spcBef>
              <a:buClr>
                <a:srgbClr val="006699"/>
              </a:buClr>
              <a:buFont typeface="Wingdings" panose="05000000000000000000" pitchFamily="2" charset="2"/>
              <a:buChar char="Ø"/>
            </a:pPr>
            <a:r>
              <a:rPr lang="en-US" altLang="zh-TW" b="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Single master roles</a:t>
            </a:r>
          </a:p>
          <a:p>
            <a:pPr marL="285750" lvl="1" indent="-360000" eaLnBrk="0" hangingPunct="0">
              <a:lnSpc>
                <a:spcPct val="90000"/>
              </a:lnSpc>
              <a:spcBef>
                <a:spcPct val="40000"/>
              </a:spcBef>
              <a:buClr>
                <a:srgbClr val="006699"/>
              </a:buClr>
              <a:buFont typeface="Wingdings" panose="05000000000000000000" pitchFamily="2" charset="2"/>
              <a:buChar char="Ø"/>
            </a:pPr>
            <a:r>
              <a:rPr lang="en-US" altLang="zh-TW" b="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Flexible single master operations (FSMOs)</a:t>
            </a:r>
          </a:p>
          <a:p>
            <a:pPr>
              <a:buClr>
                <a:srgbClr val="0070C0"/>
              </a:buClr>
              <a:buSzPct val="120000"/>
            </a:pPr>
            <a:endParaRPr lang="en-US" dirty="0"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  <a:p>
            <a:pPr algn="ctr">
              <a:buClr>
                <a:srgbClr val="0070C0"/>
              </a:buClr>
              <a:buSzPct val="120000"/>
            </a:pPr>
            <a:endParaRPr lang="en-US" dirty="0"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SzPct val="120000"/>
            </a:pPr>
            <a:endParaRPr lang="en-US" dirty="0"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SzPct val="120000"/>
            </a:pPr>
            <a:endParaRPr lang="en-US" dirty="0"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35042" y="3418289"/>
            <a:ext cx="7189116" cy="3241322"/>
            <a:chOff x="-3021495" y="1539989"/>
            <a:chExt cx="7189116" cy="3241322"/>
          </a:xfrm>
        </p:grpSpPr>
        <p:sp>
          <p:nvSpPr>
            <p:cNvPr id="2" name="Равнобедренный треугольник 1"/>
            <p:cNvSpPr/>
            <p:nvPr/>
          </p:nvSpPr>
          <p:spPr>
            <a:xfrm>
              <a:off x="-2091193" y="2232045"/>
              <a:ext cx="1272208" cy="691763"/>
            </a:xfrm>
            <a:prstGeom prst="triangle">
              <a:avLst/>
            </a:prstGeom>
            <a:gradFill flip="none" rotWithShape="1">
              <a:gsLst>
                <a:gs pos="0">
                  <a:schemeClr val="accent6">
                    <a:tint val="66000"/>
                    <a:satMod val="160000"/>
                  </a:schemeClr>
                </a:gs>
                <a:gs pos="50000">
                  <a:schemeClr val="accent6">
                    <a:tint val="44500"/>
                    <a:satMod val="160000"/>
                  </a:schemeClr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Равнобедренный треугольник 43"/>
            <p:cNvSpPr/>
            <p:nvPr/>
          </p:nvSpPr>
          <p:spPr>
            <a:xfrm>
              <a:off x="-3021495" y="3497903"/>
              <a:ext cx="1272208" cy="691763"/>
            </a:xfrm>
            <a:prstGeom prst="triangle">
              <a:avLst/>
            </a:prstGeom>
            <a:gradFill flip="none" rotWithShape="1">
              <a:gsLst>
                <a:gs pos="0">
                  <a:schemeClr val="accent6">
                    <a:tint val="66000"/>
                    <a:satMod val="160000"/>
                  </a:schemeClr>
                </a:gs>
                <a:gs pos="50000">
                  <a:schemeClr val="accent6">
                    <a:tint val="44500"/>
                    <a:satMod val="160000"/>
                  </a:schemeClr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Равнобедренный треугольник 44"/>
            <p:cNvSpPr/>
            <p:nvPr/>
          </p:nvSpPr>
          <p:spPr>
            <a:xfrm>
              <a:off x="-1326891" y="3521086"/>
              <a:ext cx="1272208" cy="691763"/>
            </a:xfrm>
            <a:prstGeom prst="triangle">
              <a:avLst/>
            </a:prstGeom>
            <a:gradFill flip="none" rotWithShape="1">
              <a:gsLst>
                <a:gs pos="0">
                  <a:schemeClr val="accent6">
                    <a:tint val="66000"/>
                    <a:satMod val="160000"/>
                  </a:schemeClr>
                </a:gs>
                <a:gs pos="50000">
                  <a:schemeClr val="accent6">
                    <a:tint val="44500"/>
                    <a:satMod val="160000"/>
                  </a:schemeClr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Равнобедренный треугольник 45"/>
            <p:cNvSpPr/>
            <p:nvPr/>
          </p:nvSpPr>
          <p:spPr>
            <a:xfrm>
              <a:off x="835179" y="2694513"/>
              <a:ext cx="1272208" cy="691763"/>
            </a:xfrm>
            <a:prstGeom prst="triangle">
              <a:avLst/>
            </a:prstGeom>
            <a:gradFill flip="none" rotWithShape="1">
              <a:gsLst>
                <a:gs pos="0">
                  <a:schemeClr val="accent6">
                    <a:tint val="66000"/>
                    <a:satMod val="160000"/>
                  </a:schemeClr>
                </a:gs>
                <a:gs pos="50000">
                  <a:schemeClr val="accent6">
                    <a:tint val="44500"/>
                    <a:satMod val="160000"/>
                  </a:schemeClr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Равнобедренный треугольник 50"/>
            <p:cNvSpPr/>
            <p:nvPr/>
          </p:nvSpPr>
          <p:spPr>
            <a:xfrm>
              <a:off x="1917279" y="3730012"/>
              <a:ext cx="1272208" cy="691763"/>
            </a:xfrm>
            <a:prstGeom prst="triangle">
              <a:avLst/>
            </a:prstGeom>
            <a:gradFill flip="none" rotWithShape="1">
              <a:gsLst>
                <a:gs pos="0">
                  <a:schemeClr val="accent6">
                    <a:tint val="66000"/>
                    <a:satMod val="160000"/>
                  </a:schemeClr>
                </a:gs>
                <a:gs pos="50000">
                  <a:schemeClr val="accent6">
                    <a:tint val="44500"/>
                    <a:satMod val="160000"/>
                  </a:schemeClr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-2154803" y="2923808"/>
              <a:ext cx="564542" cy="574095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47" name="Picture 2" descr="File-Application_Serv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636391" y="3035152"/>
              <a:ext cx="649251" cy="1085759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pic>
        <p:cxnSp>
          <p:nvCxnSpPr>
            <p:cNvPr id="56" name="Прямая соединительная линия 55"/>
            <p:cNvCxnSpPr/>
            <p:nvPr/>
          </p:nvCxnSpPr>
          <p:spPr>
            <a:xfrm>
              <a:off x="-1244816" y="2930687"/>
              <a:ext cx="366933" cy="621855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49" name="Picture 2" descr="File-Application_Serv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65006" y="2978206"/>
              <a:ext cx="649251" cy="1085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8" name="Прямая соединительная линия 57"/>
            <p:cNvCxnSpPr/>
            <p:nvPr/>
          </p:nvCxnSpPr>
          <p:spPr>
            <a:xfrm>
              <a:off x="-1172818" y="2089865"/>
              <a:ext cx="2579512" cy="574095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50" name="Picture 2" descr="File-Application_Serv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7575" y="1985287"/>
              <a:ext cx="649251" cy="1085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2" descr="File-Application_Serv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49287" y="1637889"/>
              <a:ext cx="649251" cy="1085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0" name="Прямая соединительная линия 59"/>
            <p:cNvCxnSpPr/>
            <p:nvPr/>
          </p:nvCxnSpPr>
          <p:spPr>
            <a:xfrm flipH="1">
              <a:off x="844593" y="3386276"/>
              <a:ext cx="564542" cy="574095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1754580" y="3393155"/>
              <a:ext cx="559210" cy="595267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Равнобедренный треугольник 52"/>
            <p:cNvSpPr/>
            <p:nvPr/>
          </p:nvSpPr>
          <p:spPr>
            <a:xfrm>
              <a:off x="134486" y="3514113"/>
              <a:ext cx="1272208" cy="691763"/>
            </a:xfrm>
            <a:prstGeom prst="triangle">
              <a:avLst/>
            </a:prstGeom>
            <a:gradFill flip="none" rotWithShape="1">
              <a:gsLst>
                <a:gs pos="0">
                  <a:schemeClr val="accent6">
                    <a:tint val="66000"/>
                    <a:satMod val="160000"/>
                  </a:schemeClr>
                </a:gs>
                <a:gs pos="50000">
                  <a:schemeClr val="accent6">
                    <a:tint val="44500"/>
                    <a:satMod val="160000"/>
                  </a:schemeClr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Picture 2" descr="File-Application_Serv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1315" y="3317114"/>
              <a:ext cx="649251" cy="1085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Группа 12"/>
            <p:cNvGrpSpPr/>
            <p:nvPr/>
          </p:nvGrpSpPr>
          <p:grpSpPr>
            <a:xfrm>
              <a:off x="-1424662" y="1539989"/>
              <a:ext cx="1225478" cy="526986"/>
              <a:chOff x="-1357292" y="943429"/>
              <a:chExt cx="1225478" cy="526986"/>
            </a:xfrm>
          </p:grpSpPr>
          <p:sp>
            <p:nvSpPr>
              <p:cNvPr id="11" name="Прямоугольник: загнутый угол 10"/>
              <p:cNvSpPr/>
              <p:nvPr/>
            </p:nvSpPr>
            <p:spPr>
              <a:xfrm>
                <a:off x="-1172818" y="943429"/>
                <a:ext cx="858740" cy="526986"/>
              </a:xfrm>
              <a:prstGeom prst="foldedCorner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-1357292" y="960700"/>
                <a:ext cx="122547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>
                    <a:latin typeface="Arial" panose="020B0604020202020204" pitchFamily="34" charset="0"/>
                    <a:cs typeface="Arial" panose="020B0604020202020204" pitchFamily="34" charset="0"/>
                  </a:rPr>
                  <a:t>Schema Master</a:t>
                </a:r>
                <a:endParaRPr lang="ru-RU" sz="1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6" name="Группа 65"/>
            <p:cNvGrpSpPr/>
            <p:nvPr/>
          </p:nvGrpSpPr>
          <p:grpSpPr>
            <a:xfrm>
              <a:off x="-3009992" y="4248951"/>
              <a:ext cx="1225478" cy="526986"/>
              <a:chOff x="-1357292" y="943429"/>
              <a:chExt cx="1225478" cy="526986"/>
            </a:xfrm>
          </p:grpSpPr>
          <p:sp>
            <p:nvSpPr>
              <p:cNvPr id="67" name="Прямоугольник: загнутый угол 66"/>
              <p:cNvSpPr/>
              <p:nvPr/>
            </p:nvSpPr>
            <p:spPr>
              <a:xfrm>
                <a:off x="-1172818" y="943429"/>
                <a:ext cx="858740" cy="526986"/>
              </a:xfrm>
              <a:prstGeom prst="foldedCorner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-1357292" y="960700"/>
                <a:ext cx="122547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>
                    <a:latin typeface="Arial" panose="020B0604020202020204" pitchFamily="34" charset="0"/>
                    <a:cs typeface="Arial" panose="020B0604020202020204" pitchFamily="34" charset="0"/>
                  </a:rPr>
                  <a:t>RID </a:t>
                </a:r>
              </a:p>
              <a:p>
                <a:pPr algn="ctr"/>
                <a:r>
                  <a:rPr lang="en-US" sz="1300" dirty="0">
                    <a:latin typeface="Arial" panose="020B0604020202020204" pitchFamily="34" charset="0"/>
                    <a:cs typeface="Arial" panose="020B0604020202020204" pitchFamily="34" charset="0"/>
                  </a:rPr>
                  <a:t>Master</a:t>
                </a:r>
                <a:endParaRPr lang="ru-RU" sz="1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9" name="Группа 68"/>
            <p:cNvGrpSpPr/>
            <p:nvPr/>
          </p:nvGrpSpPr>
          <p:grpSpPr>
            <a:xfrm>
              <a:off x="-1264012" y="4254325"/>
              <a:ext cx="1225478" cy="526986"/>
              <a:chOff x="-1357292" y="943429"/>
              <a:chExt cx="1225478" cy="526986"/>
            </a:xfrm>
          </p:grpSpPr>
          <p:sp>
            <p:nvSpPr>
              <p:cNvPr id="70" name="Прямоугольник: загнутый угол 69"/>
              <p:cNvSpPr/>
              <p:nvPr/>
            </p:nvSpPr>
            <p:spPr>
              <a:xfrm>
                <a:off x="-1172818" y="943429"/>
                <a:ext cx="858740" cy="526986"/>
              </a:xfrm>
              <a:prstGeom prst="foldedCorner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-1357292" y="960700"/>
                <a:ext cx="122547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>
                    <a:latin typeface="Arial" panose="020B0604020202020204" pitchFamily="34" charset="0"/>
                    <a:cs typeface="Arial" panose="020B0604020202020204" pitchFamily="34" charset="0"/>
                  </a:rPr>
                  <a:t>PDC Emulator</a:t>
                </a:r>
                <a:endParaRPr lang="ru-RU" sz="1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2" name="Группа 71"/>
            <p:cNvGrpSpPr/>
            <p:nvPr/>
          </p:nvGrpSpPr>
          <p:grpSpPr>
            <a:xfrm>
              <a:off x="1568598" y="2489331"/>
              <a:ext cx="1820215" cy="709768"/>
              <a:chOff x="-1357292" y="943429"/>
              <a:chExt cx="1225478" cy="709768"/>
            </a:xfrm>
          </p:grpSpPr>
          <p:sp>
            <p:nvSpPr>
              <p:cNvPr id="73" name="Прямоугольник: загнутый угол 72"/>
              <p:cNvSpPr/>
              <p:nvPr/>
            </p:nvSpPr>
            <p:spPr>
              <a:xfrm>
                <a:off x="-1172818" y="943429"/>
                <a:ext cx="858740" cy="526986"/>
              </a:xfrm>
              <a:prstGeom prst="foldedCorner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-1357292" y="960700"/>
                <a:ext cx="1225478" cy="69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>
                    <a:latin typeface="Arial" panose="020B0604020202020204" pitchFamily="34" charset="0"/>
                    <a:cs typeface="Arial" panose="020B0604020202020204" pitchFamily="34" charset="0"/>
                  </a:rPr>
                  <a:t>Domain Naming Master</a:t>
                </a:r>
                <a:endParaRPr lang="ru-RU" sz="1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5" name="Группа 74"/>
            <p:cNvGrpSpPr/>
            <p:nvPr/>
          </p:nvGrpSpPr>
          <p:grpSpPr>
            <a:xfrm>
              <a:off x="2575980" y="3616227"/>
              <a:ext cx="1591641" cy="526986"/>
              <a:chOff x="-1356188" y="1046792"/>
              <a:chExt cx="1225478" cy="526986"/>
            </a:xfrm>
          </p:grpSpPr>
          <p:sp>
            <p:nvSpPr>
              <p:cNvPr id="76" name="Прямоугольник: загнутый угол 75"/>
              <p:cNvSpPr/>
              <p:nvPr/>
            </p:nvSpPr>
            <p:spPr>
              <a:xfrm>
                <a:off x="-1172818" y="1046792"/>
                <a:ext cx="858740" cy="526986"/>
              </a:xfrm>
              <a:prstGeom prst="foldedCorner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-1356188" y="1077455"/>
                <a:ext cx="122547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>
                    <a:latin typeface="Arial" panose="020B0604020202020204" pitchFamily="34" charset="0"/>
                    <a:cs typeface="Arial" panose="020B0604020202020204" pitchFamily="34" charset="0"/>
                  </a:rPr>
                  <a:t>Infrastructure</a:t>
                </a:r>
              </a:p>
              <a:p>
                <a:pPr algn="ctr"/>
                <a:r>
                  <a:rPr lang="en-US" sz="1300" dirty="0">
                    <a:latin typeface="Arial" panose="020B0604020202020204" pitchFamily="34" charset="0"/>
                    <a:cs typeface="Arial" panose="020B0604020202020204" pitchFamily="34" charset="0"/>
                  </a:rPr>
                  <a:t>Master</a:t>
                </a:r>
                <a:endParaRPr lang="ru-RU" sz="1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-478253" y="2833413"/>
              <a:ext cx="12254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Forest</a:t>
              </a:r>
              <a:endParaRPr lang="ru-RU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166216"/>
              </p:ext>
            </p:extLst>
          </p:nvPr>
        </p:nvGraphicFramePr>
        <p:xfrm>
          <a:off x="6669366" y="2253324"/>
          <a:ext cx="5401618" cy="307631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00809">
                  <a:extLst>
                    <a:ext uri="{9D8B030D-6E8A-4147-A177-3AD203B41FA5}">
                      <a16:colId xmlns:a16="http://schemas.microsoft.com/office/drawing/2014/main" val="3293740417"/>
                    </a:ext>
                  </a:extLst>
                </a:gridCol>
                <a:gridCol w="2700809">
                  <a:extLst>
                    <a:ext uri="{9D8B030D-6E8A-4147-A177-3AD203B41FA5}">
                      <a16:colId xmlns:a16="http://schemas.microsoft.com/office/drawing/2014/main" val="565564022"/>
                    </a:ext>
                  </a:extLst>
                </a:gridCol>
              </a:tblGrid>
              <a:tr h="6152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Пять 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FSMOs :</a:t>
                      </a:r>
                      <a:endParaRPr lang="en-US" sz="1800" b="1" dirty="0"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034493"/>
                  </a:ext>
                </a:extLst>
              </a:tr>
              <a:tr h="6152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TW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Домен</a:t>
                      </a:r>
                      <a:r>
                        <a:rPr lang="en-US" altLang="zh-TW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altLang="zh-TW" sz="16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TW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Лес</a:t>
                      </a:r>
                      <a:r>
                        <a:rPr lang="en-US" altLang="zh-TW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altLang="zh-TW" sz="16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8853610"/>
                  </a:ext>
                </a:extLst>
              </a:tr>
              <a:tr h="6152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RID master</a:t>
                      </a:r>
                      <a:endParaRPr lang="en-US" altLang="zh-TW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Domain naming master</a:t>
                      </a:r>
                      <a:endParaRPr lang="en-US" altLang="zh-TW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028998"/>
                  </a:ext>
                </a:extLst>
              </a:tr>
              <a:tr h="6152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Infrastructure master</a:t>
                      </a:r>
                      <a:endParaRPr lang="en-US" altLang="zh-TW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Schema master</a:t>
                      </a:r>
                      <a:endParaRPr lang="en-US" altLang="zh-TW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3241594"/>
                  </a:ext>
                </a:extLst>
              </a:tr>
              <a:tr h="6152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PDC Emulator master</a:t>
                      </a:r>
                      <a:endParaRPr lang="en-US" altLang="zh-TW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399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110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3438" y="81485"/>
            <a:ext cx="1169851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Занятие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3</a:t>
            </a:r>
            <a:r>
              <a:rPr lang="ru-RU" sz="3600" dirty="0">
                <a:solidFill>
                  <a:schemeClr val="bg1"/>
                </a:solidFill>
                <a:latin typeface="+mj-lt"/>
              </a:rPr>
              <a:t>.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+mj-lt"/>
              </a:rPr>
              <a:t>Установка контроллера домена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2" name="Text Placeholder 2"/>
          <p:cNvSpPr txBox="1">
            <a:spLocks/>
          </p:cNvSpPr>
          <p:nvPr/>
        </p:nvSpPr>
        <p:spPr bwMode="auto">
          <a:xfrm>
            <a:off x="293438" y="1249219"/>
            <a:ext cx="8119156" cy="514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628650" lvl="0" indent="-457200">
              <a:buFont typeface="Wingdings" panose="05000000000000000000" pitchFamily="2" charset="2"/>
              <a:buChar char="Ø"/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Установка контроллера домена</a:t>
            </a:r>
            <a:r>
              <a:rPr kumimoji="0" lang="ru-RU" sz="2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из </a:t>
            </a:r>
            <a:r>
              <a:rPr kumimoji="0" lang="en-C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Server Manager
</a:t>
            </a: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Установка контроллера домена</a:t>
            </a:r>
            <a:r>
              <a:rPr kumimoji="0" lang="en-C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как</a:t>
            </a:r>
            <a:r>
              <a:rPr kumimoji="0" lang="en-C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Server Core Installation Windows Server 2012
</a:t>
            </a:r>
            <a:r>
              <a:rPr lang="ru-RU" sz="2200" kern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Обновление контроллера домена</a:t>
            </a:r>
            <a:r>
              <a:rPr kumimoji="0" lang="en-C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Установка контроллера домена</a:t>
            </a:r>
            <a:r>
              <a:rPr kumimoji="0" lang="en-C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 носителя</a:t>
            </a:r>
            <a:r>
              <a:rPr kumimoji="0" lang="en-C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Что такое </a:t>
            </a:r>
            <a:r>
              <a:rPr kumimoji="0" lang="en-C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Windows Azure Active Directory?
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Внедрение контроллеров домена в</a:t>
            </a:r>
            <a:r>
              <a:rPr kumimoji="0" lang="en-C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Windows Azure</a:t>
            </a:r>
          </a:p>
        </p:txBody>
      </p:sp>
    </p:spTree>
    <p:extLst>
      <p:ext uri="{BB962C8B-B14F-4D97-AF65-F5344CB8AC3E}">
        <p14:creationId xmlns:p14="http://schemas.microsoft.com/office/powerpoint/2010/main" val="1320658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: скругленные углы 13"/>
          <p:cNvSpPr/>
          <p:nvPr/>
        </p:nvSpPr>
        <p:spPr>
          <a:xfrm>
            <a:off x="7748507" y="3929369"/>
            <a:ext cx="4345427" cy="24555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7748508" y="1574353"/>
            <a:ext cx="4345427" cy="227407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96465" y="68754"/>
            <a:ext cx="1169851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Установка контроллера домена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062083"/>
            <a:ext cx="76412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Раздел </a:t>
            </a:r>
            <a:r>
              <a:rPr lang="en-US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Deployment Configuration </a:t>
            </a:r>
            <a:r>
              <a:rPr lang="ru-RU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в </a:t>
            </a:r>
            <a:r>
              <a:rPr lang="en-US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Active Directory Domain Services Configuration Wizard</a:t>
            </a:r>
            <a:endParaRPr lang="en-CA" dirty="0"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08752" y="1229060"/>
            <a:ext cx="4321573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500" b="1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Установка </a:t>
            </a:r>
            <a:r>
              <a:rPr lang="en-US" sz="1500" b="1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AD DS </a:t>
            </a:r>
            <a:r>
              <a:rPr lang="ru-RU" sz="1500" b="1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это двухэтапный процесс</a:t>
            </a:r>
            <a:endParaRPr lang="en-US" sz="1500" b="1" dirty="0"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buClr>
                <a:srgbClr val="006699"/>
              </a:buClr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Метод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1, </a:t>
            </a: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использование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Server Manager </a:t>
            </a: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на сервере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Windows 2012 </a:t>
            </a: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с 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GUI</a:t>
            </a: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-интерфейсом</a:t>
            </a: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  <a:p>
            <a:pPr marL="720000" lvl="1" indent="-360000" algn="just">
              <a:spcBef>
                <a:spcPts val="600"/>
              </a:spcBef>
              <a:buFont typeface="+mj-lt"/>
              <a:buAutoNum type="arabicPeriod"/>
            </a:pPr>
            <a:r>
              <a:rPr lang="ru-RU" sz="150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Установка файлов путем установки</a:t>
            </a:r>
            <a:r>
              <a:rPr lang="en-US" sz="150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Active Directory Domain Services role</a:t>
            </a:r>
          </a:p>
          <a:p>
            <a:pPr marL="720000" lvl="1" indent="-360000" algn="just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150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Установка роли доменного контроллера путем запуска</a:t>
            </a:r>
            <a:r>
              <a:rPr lang="en-US" sz="150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Active Directory Domain Services Configuration Wizard </a:t>
            </a:r>
          </a:p>
          <a:p>
            <a:pPr marL="285750" indent="-285750" algn="just">
              <a:spcBef>
                <a:spcPts val="1200"/>
              </a:spcBef>
              <a:buClr>
                <a:srgbClr val="006699"/>
              </a:buClr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Метод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2, </a:t>
            </a: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локальное использование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Windows PowerShell </a:t>
            </a: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или удаленное использование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WinRM</a:t>
            </a: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  <a:p>
            <a:pPr marL="720000" lvl="1" indent="-360000" algn="just">
              <a:spcBef>
                <a:spcPts val="600"/>
              </a:spcBef>
              <a:buFont typeface="+mj-lt"/>
              <a:buAutoNum type="arabicPeriod"/>
            </a:pPr>
            <a:r>
              <a:rPr lang="ru-RU" sz="150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Установка файлов путем запуска команды</a:t>
            </a:r>
            <a:r>
              <a:rPr lang="en-US" sz="150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;</a:t>
            </a:r>
            <a:r>
              <a:rPr lang="ru-RU" sz="150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Установка </a:t>
            </a:r>
            <a:r>
              <a:rPr lang="en-US" sz="150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Windows</a:t>
            </a:r>
            <a:r>
              <a:rPr lang="ru-RU" sz="150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-</a:t>
            </a:r>
            <a:r>
              <a:rPr lang="en-US" sz="150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Feature AD-Domain-Services</a:t>
            </a:r>
          </a:p>
          <a:p>
            <a:pPr marL="720000" lvl="1" indent="-360000" algn="just">
              <a:spcBef>
                <a:spcPts val="600"/>
              </a:spcBef>
              <a:buFont typeface="+mj-lt"/>
              <a:buAutoNum type="arabicPeriod"/>
            </a:pPr>
            <a:r>
              <a:rPr lang="ru-RU" sz="150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Установка роли доменного контроллера путем запуска команды</a:t>
            </a:r>
            <a:r>
              <a:rPr lang="en-US" sz="150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; </a:t>
            </a:r>
            <a:r>
              <a:rPr lang="ru-RU" sz="150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Установка </a:t>
            </a:r>
            <a:r>
              <a:rPr lang="en-US" sz="1500" dirty="0" err="1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ADDSDomainController</a:t>
            </a:r>
            <a:endParaRPr lang="en-US" sz="1500" dirty="0"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65" y="1699658"/>
            <a:ext cx="6848272" cy="50138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03473" y="2753896"/>
            <a:ext cx="2748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Install-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AddsDomainController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03472" y="2780618"/>
            <a:ext cx="2505279" cy="243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>
            <a:stCxn id="13" idx="1"/>
          </p:cNvCxnSpPr>
          <p:nvPr/>
        </p:nvCxnSpPr>
        <p:spPr>
          <a:xfrm flipH="1">
            <a:off x="4758118" y="2902213"/>
            <a:ext cx="445354" cy="121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74352" y="4752678"/>
            <a:ext cx="2748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domainname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26937" y="4779976"/>
            <a:ext cx="1238083" cy="2804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5141016" y="4133878"/>
            <a:ext cx="377028" cy="634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322345" y="5334927"/>
            <a:ext cx="2748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-credential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77826" y="5362225"/>
            <a:ext cx="1238083" cy="2804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6291905" y="4716127"/>
            <a:ext cx="377028" cy="634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277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4621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72951" y="61244"/>
            <a:ext cx="1169851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Обновление контроллера домена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ounded Rectangle 3"/>
          <p:cNvSpPr>
            <a:spLocks noChangeArrowheads="1"/>
          </p:cNvSpPr>
          <p:nvPr/>
        </p:nvSpPr>
        <p:spPr bwMode="auto">
          <a:xfrm>
            <a:off x="3346674" y="1308257"/>
            <a:ext cx="8142962" cy="5795350"/>
          </a:xfrm>
          <a:prstGeom prst="roundRect">
            <a:avLst>
              <a:gd name="adj" fmla="val 8866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tIns="0" bIns="0" numCol="1" spcCol="274320" anchor="t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600"/>
              </a:spcBef>
              <a:buClr>
                <a:srgbClr val="006699"/>
              </a:buClr>
            </a:pPr>
            <a:r>
              <a:rPr lang="ru-RU" sz="2000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Опции для обновления </a:t>
            </a:r>
            <a:r>
              <a:rPr lang="en-US" sz="2000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AD DS </a:t>
            </a:r>
            <a:r>
              <a:rPr lang="ru-RU" sz="2000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для</a:t>
            </a:r>
            <a:r>
              <a:rPr lang="en-US" sz="2000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Windows Server 2012:</a:t>
            </a:r>
            <a:endParaRPr lang="en-US" sz="2000" b="0" dirty="0">
              <a:solidFill>
                <a:srgbClr val="000000"/>
              </a:soli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  <a:p>
            <a:pPr marL="342900" indent="-342900" algn="just" fontAlgn="base">
              <a:spcBef>
                <a:spcPts val="600"/>
              </a:spcBef>
              <a:spcAft>
                <a:spcPct val="0"/>
              </a:spcAft>
              <a:buClr>
                <a:srgbClr val="006699"/>
              </a:buClr>
              <a:buFont typeface="Wingdings" panose="05000000000000000000" pitchFamily="2" charset="2"/>
              <a:buChar char="q"/>
            </a:pPr>
            <a:r>
              <a:rPr lang="ru-RU" sz="2000" b="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Обновление «на месте» с</a:t>
            </a:r>
            <a:r>
              <a:rPr lang="en-US" sz="2000" b="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Windows Server 2008 </a:t>
            </a:r>
            <a:r>
              <a:rPr lang="ru-RU" sz="2000" b="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до</a:t>
            </a:r>
            <a:r>
              <a:rPr lang="en-US" sz="2000" b="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Windows Server 2012</a:t>
            </a:r>
          </a:p>
          <a:p>
            <a:pPr marL="1431925" lvl="1" indent="-1074738" algn="just">
              <a:spcBef>
                <a:spcPts val="300"/>
              </a:spcBef>
              <a:buClr>
                <a:srgbClr val="006699"/>
              </a:buClr>
            </a:pPr>
            <a:r>
              <a:rPr lang="ru-RU" sz="2000" b="0" dirty="0">
                <a:solidFill>
                  <a:srgbClr val="00B05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Плюсы</a:t>
            </a:r>
            <a:r>
              <a:rPr lang="en-US" sz="2000" b="0" dirty="0">
                <a:solidFill>
                  <a:srgbClr val="00B05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:</a:t>
            </a:r>
            <a:r>
              <a:rPr lang="ru-RU" sz="2000" b="0" dirty="0">
                <a:solidFill>
                  <a:srgbClr val="00B05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За исключением</a:t>
            </a:r>
            <a:r>
              <a:rPr lang="en-US" sz="2000" b="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предварительных проверок, все файлы и программы остаются на месте и никакой дополнительной работы требуется</a:t>
            </a:r>
            <a:endParaRPr lang="en-US" sz="2000" b="0" dirty="0">
              <a:solidFill>
                <a:srgbClr val="000000"/>
              </a:soli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  <a:p>
            <a:pPr marL="1431925" lvl="1" indent="-1089025" algn="just">
              <a:spcBef>
                <a:spcPts val="300"/>
              </a:spcBef>
              <a:buClr>
                <a:srgbClr val="006699"/>
              </a:buClr>
            </a:pPr>
            <a:r>
              <a:rPr lang="ru-RU" sz="2000" b="0" dirty="0">
                <a:solidFill>
                  <a:srgbClr val="C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Минусы</a:t>
            </a:r>
            <a:r>
              <a:rPr lang="en-US" sz="2000" b="0" dirty="0">
                <a:solidFill>
                  <a:srgbClr val="C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:</a:t>
            </a:r>
            <a:r>
              <a:rPr lang="ru-RU" sz="2000" b="0" dirty="0">
                <a:solidFill>
                  <a:srgbClr val="C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Могут сохраниться устаревшие файлы и библиотеки DLL</a:t>
            </a:r>
            <a:endParaRPr lang="en-US" sz="2000" b="0" dirty="0">
              <a:solidFill>
                <a:srgbClr val="000000"/>
              </a:soli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  <a:p>
            <a:pPr marL="342900" indent="-342900" algn="just" fontAlgn="base">
              <a:spcBef>
                <a:spcPts val="600"/>
              </a:spcBef>
              <a:spcAft>
                <a:spcPct val="0"/>
              </a:spcAft>
              <a:buClr>
                <a:srgbClr val="006699"/>
              </a:buClr>
              <a:buFont typeface="Wingdings" panose="05000000000000000000" pitchFamily="2" charset="2"/>
              <a:buChar char="q"/>
            </a:pPr>
            <a:r>
              <a:rPr lang="ru-RU" sz="2000" b="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Внедрение нового сервера </a:t>
            </a:r>
            <a:r>
              <a:rPr lang="en-US" sz="2000" b="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Windows Server 2012 </a:t>
            </a:r>
            <a:r>
              <a:rPr lang="ru-RU" sz="2000" b="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в домен и установка его в качестве контроллера домена</a:t>
            </a:r>
            <a:endParaRPr lang="en-US" sz="2000" b="0" dirty="0">
              <a:solidFill>
                <a:srgbClr val="000000"/>
              </a:soli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  <a:p>
            <a:pPr marL="685800" lvl="1" indent="-342900" algn="just">
              <a:spcBef>
                <a:spcPts val="300"/>
              </a:spcBef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ru-RU" sz="2000" b="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Этот вариант, как правило, предпочтительнее</a:t>
            </a:r>
          </a:p>
          <a:p>
            <a:pPr marL="1431925" lvl="1" indent="-1089025" algn="just">
              <a:spcBef>
                <a:spcPts val="300"/>
              </a:spcBef>
              <a:buClr>
                <a:srgbClr val="006699"/>
              </a:buClr>
            </a:pPr>
            <a:r>
              <a:rPr lang="ru-RU" sz="2000" b="0" dirty="0">
                <a:solidFill>
                  <a:srgbClr val="00B05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Плюсы</a:t>
            </a:r>
            <a:r>
              <a:rPr lang="en-US" sz="2000" b="0" dirty="0">
                <a:solidFill>
                  <a:srgbClr val="00B05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: </a:t>
            </a:r>
            <a:r>
              <a:rPr lang="ru-RU" sz="2000" b="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Новый сервер не имеет устаревших файлов и настроек</a:t>
            </a:r>
            <a:endParaRPr lang="en-US" sz="2000" b="0" dirty="0">
              <a:solidFill>
                <a:srgbClr val="000000"/>
              </a:soli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  <a:p>
            <a:pPr marL="1431925" lvl="1" indent="-1089025" algn="just" fontAlgn="base">
              <a:spcBef>
                <a:spcPts val="300"/>
              </a:spcBef>
              <a:spcAft>
                <a:spcPct val="0"/>
              </a:spcAft>
              <a:buClr>
                <a:srgbClr val="006699"/>
              </a:buClr>
            </a:pPr>
            <a:r>
              <a:rPr lang="ru-RU" sz="2000" b="0" dirty="0">
                <a:solidFill>
                  <a:srgbClr val="C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Минусы</a:t>
            </a:r>
            <a:r>
              <a:rPr lang="en-US" sz="2000" b="0" dirty="0">
                <a:solidFill>
                  <a:srgbClr val="C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:</a:t>
            </a:r>
            <a:r>
              <a:rPr lang="ru-RU" sz="2000" b="0" dirty="0">
                <a:solidFill>
                  <a:srgbClr val="C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Может потребоваться дополнительная </a:t>
            </a:r>
            <a:r>
              <a:rPr lang="en-US" sz="2000" b="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работа для миграции административных файлов и настроек</a:t>
            </a:r>
            <a:endParaRPr lang="en-US" sz="2000" b="0" dirty="0">
              <a:solidFill>
                <a:srgbClr val="000000"/>
              </a:soli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72951" y="1435475"/>
            <a:ext cx="2799620" cy="4755543"/>
            <a:chOff x="372951" y="1427524"/>
            <a:chExt cx="2799620" cy="4755543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/>
            <a:srcRect t="8222" r="8149"/>
            <a:stretch/>
          </p:blipFill>
          <p:spPr>
            <a:xfrm>
              <a:off x="372951" y="1427524"/>
              <a:ext cx="2799620" cy="475554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80642" y="2283088"/>
              <a:ext cx="2326168" cy="584775"/>
            </a:xfrm>
            <a:prstGeom prst="rect">
              <a:avLst/>
            </a:prstGeom>
            <a:solidFill>
              <a:srgbClr val="00188F"/>
            </a:solidFill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Всесторонняя облачная платформа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0643" y="3521917"/>
              <a:ext cx="1936554" cy="830997"/>
            </a:xfrm>
            <a:prstGeom prst="rect">
              <a:avLst/>
            </a:prstGeom>
            <a:solidFill>
              <a:srgbClr val="00188F"/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Экономия затрат и повышение эффективности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8919" y="5162384"/>
              <a:ext cx="1558664" cy="830997"/>
            </a:xfrm>
            <a:prstGeom prst="rect">
              <a:avLst/>
            </a:prstGeom>
            <a:solidFill>
              <a:srgbClr val="00188F"/>
            </a:solidFill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Поддержка современного стиля работы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9246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4621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7893" y="68844"/>
            <a:ext cx="11864107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Установка контроллера домена с носителя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1157782" y="1094373"/>
            <a:ext cx="9560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sz="2000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Установка с носителя на странице </a:t>
            </a:r>
            <a:r>
              <a:rPr lang="en-CA" sz="2000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Additional Options</a:t>
            </a:r>
            <a:r>
              <a:rPr lang="ru-RU" sz="2000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в</a:t>
            </a:r>
            <a:r>
              <a:rPr lang="en-CA" sz="2000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Active Directory Domain Services Configuration Wizard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589" y="1861439"/>
            <a:ext cx="6539412" cy="47654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9951" y="3082040"/>
            <a:ext cx="2748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installationmediapath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9951" y="3082040"/>
            <a:ext cx="198252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>
            <a:stCxn id="6" idx="1"/>
          </p:cNvCxnSpPr>
          <p:nvPr/>
        </p:nvCxnSpPr>
        <p:spPr>
          <a:xfrm flipH="1" flipV="1">
            <a:off x="5816813" y="3188875"/>
            <a:ext cx="3473138" cy="47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343739" y="4563363"/>
            <a:ext cx="2748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replicationsourcedc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89951" y="4563364"/>
            <a:ext cx="198252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>
            <a:stCxn id="16" idx="1"/>
          </p:cNvCxnSpPr>
          <p:nvPr/>
        </p:nvCxnSpPr>
        <p:spPr>
          <a:xfrm flipH="1" flipV="1">
            <a:off x="7553382" y="3830223"/>
            <a:ext cx="1736569" cy="887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747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744" y="81485"/>
            <a:ext cx="1119777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Обзор модуля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744" y="1186320"/>
            <a:ext cx="6096000" cy="23544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 fontAlgn="base"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" panose="05000000000000000000" pitchFamily="2" charset="2"/>
              <a:buChar char="Ø"/>
            </a:pP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Обзор </a:t>
            </a:r>
            <a:r>
              <a:rPr lang="en-CA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 DS
</a:t>
            </a: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Обзор контроллеров домена (</a:t>
            </a:r>
            <a:r>
              <a:rPr lang="en-CA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 Controllers</a:t>
            </a: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CA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Установка контроллера домена</a:t>
            </a:r>
            <a:r>
              <a:rPr lang="en-CA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CA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 Controller</a:t>
            </a: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CA" sz="2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371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3552" y="81124"/>
            <a:ext cx="11864107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Что такое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Azure Active Directory?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50302" y="1110336"/>
            <a:ext cx="6945625" cy="2877287"/>
            <a:chOff x="391527" y="1309487"/>
            <a:chExt cx="6753225" cy="2877287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4546217" y="3244334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dirty="0"/>
            </a:p>
          </p:txBody>
        </p:sp>
        <p:pic>
          <p:nvPicPr>
            <p:cNvPr id="7170" name="Picture 2" descr="&amp;Kcy;&amp;acy;&amp;rcy;&amp;tcy;&amp;icy;&amp;ncy;&amp;kcy;&amp;icy; &amp;pcy;&amp;ocy; &amp;zcy;&amp;acy;&amp;pcy;&amp;rcy;&amp;ocy;&amp;scy;&amp;ucy; Azure Active Director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527" y="1309487"/>
              <a:ext cx="6753225" cy="2809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36192" y="2091765"/>
              <a:ext cx="144522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Другие директории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36192" y="1513882"/>
              <a:ext cx="14452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Windows Server</a:t>
              </a:r>
              <a:endParaRPr lang="ru-RU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68045" y="1729696"/>
              <a:ext cx="14452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Active Directory</a:t>
              </a:r>
              <a:endParaRPr lang="ru-RU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227670" y="3754734"/>
              <a:ext cx="1056222" cy="286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On-premises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688935" y="3725109"/>
              <a:ext cx="149870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Microsoft Azure Active Directory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020407" y="3799598"/>
              <a:ext cx="777568" cy="286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Облако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186151" y="1344097"/>
              <a:ext cx="944889" cy="400110"/>
            </a:xfrm>
            <a:prstGeom prst="rect">
              <a:avLst/>
            </a:prstGeom>
            <a:solidFill>
              <a:srgbClr val="E5E5E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Простое подключение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374521" y="1371945"/>
              <a:ext cx="922557" cy="261610"/>
            </a:xfrm>
            <a:prstGeom prst="rect">
              <a:avLst/>
            </a:prstGeom>
            <a:solidFill>
              <a:srgbClr val="E5E5E5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Self-service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603612" y="1371945"/>
              <a:ext cx="785628" cy="430887"/>
            </a:xfrm>
            <a:prstGeom prst="rect">
              <a:avLst/>
            </a:prstGeom>
            <a:solidFill>
              <a:srgbClr val="E5E5E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Single sign on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519997" y="1968654"/>
              <a:ext cx="877911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Username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375825" y="6297720"/>
            <a:ext cx="1397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Active Directory Forest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69" name="Группа 7168"/>
          <p:cNvGrpSpPr/>
          <p:nvPr/>
        </p:nvGrpSpPr>
        <p:grpSpPr>
          <a:xfrm>
            <a:off x="263483" y="4226972"/>
            <a:ext cx="6423722" cy="2289908"/>
            <a:chOff x="1560934" y="4058495"/>
            <a:chExt cx="6423722" cy="2289908"/>
          </a:xfrm>
        </p:grpSpPr>
        <p:pic>
          <p:nvPicPr>
            <p:cNvPr id="7174" name="Picture 6" descr="&amp;Kcy;&amp;acy;&amp;rcy;&amp;tcy;&amp;icy;&amp;ncy;&amp;kcy;&amp;icy; &amp;pcy;&amp;ocy; &amp;zcy;&amp;acy;&amp;pcy;&amp;rcy;&amp;ocy;&amp;scy;&amp;ucy; Azure Active Directory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41" t="18632" r="13038" b="38117"/>
            <a:stretch/>
          </p:blipFill>
          <p:spPr bwMode="auto">
            <a:xfrm>
              <a:off x="6296131" y="4712916"/>
              <a:ext cx="1688525" cy="1037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2" descr="File-Application_Serv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4066" y="4058495"/>
              <a:ext cx="546518" cy="913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4" descr="&amp;Kcy;&amp;acy;&amp;rcy;&amp;tcy;&amp;icy;&amp;ncy;&amp;kcy;&amp;icy; &amp;pcy;&amp;ocy; &amp;zcy;&amp;acy;&amp;pcy;&amp;rcy;&amp;ocy;&amp;scy;&amp;ucy; windows server 2012 Web Application Proxy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3447" b="73551" l="56000" r="69500">
                          <a14:foregroundMark x1="63750" y1="66122" x2="63750" y2="66122"/>
                          <a14:foregroundMark x1="61875" y1="71471" x2="61875" y2="71471"/>
                          <a14:foregroundMark x1="65625" y1="70877" x2="65625" y2="70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10" t="62415" r="28772" b="26845"/>
            <a:stretch/>
          </p:blipFill>
          <p:spPr bwMode="auto">
            <a:xfrm>
              <a:off x="2140596" y="4779013"/>
              <a:ext cx="563187" cy="31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2" descr="File-Application_Serv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312" y="4637873"/>
              <a:ext cx="546518" cy="913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4" descr="&amp;Kcy;&amp;acy;&amp;rcy;&amp;tcy;&amp;icy;&amp;ncy;&amp;kcy;&amp;icy; &amp;pcy;&amp;ocy; &amp;zcy;&amp;acy;&amp;pcy;&amp;rcy;&amp;ocy;&amp;scy;&amp;ucy; windows server 2012 Web Application Proxy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3447" b="73551" l="56000" r="69500">
                          <a14:foregroundMark x1="63750" y1="66122" x2="63750" y2="66122"/>
                          <a14:foregroundMark x1="61875" y1="71471" x2="61875" y2="71471"/>
                          <a14:foregroundMark x1="65625" y1="70877" x2="65625" y2="70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10" t="62415" r="28772" b="26845"/>
            <a:stretch/>
          </p:blipFill>
          <p:spPr bwMode="auto">
            <a:xfrm>
              <a:off x="3904984" y="5214306"/>
              <a:ext cx="563187" cy="31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2" descr="File-Application_Serv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907" y="5434447"/>
              <a:ext cx="546518" cy="913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4" descr="&amp;Kcy;&amp;acy;&amp;rcy;&amp;tcy;&amp;icy;&amp;ncy;&amp;kcy;&amp;icy; &amp;pcy;&amp;ocy; &amp;zcy;&amp;acy;&amp;pcy;&amp;rcy;&amp;ocy;&amp;scy;&amp;ucy; windows server 2012 Web Application Proxy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3447" b="73551" l="56000" r="69500">
                          <a14:foregroundMark x1="63750" y1="66122" x2="63750" y2="66122"/>
                          <a14:foregroundMark x1="61875" y1="71471" x2="61875" y2="71471"/>
                          <a14:foregroundMark x1="65625" y1="70877" x2="65625" y2="70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10" t="62415" r="28772" b="26845"/>
            <a:stretch/>
          </p:blipFill>
          <p:spPr bwMode="auto">
            <a:xfrm>
              <a:off x="3150493" y="5996213"/>
              <a:ext cx="563187" cy="31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2" descr="File-Application_Serv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729" y="4659558"/>
              <a:ext cx="546518" cy="913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" name="TextBox 73"/>
            <p:cNvSpPr txBox="1"/>
            <p:nvPr/>
          </p:nvSpPr>
          <p:spPr>
            <a:xfrm>
              <a:off x="1560934" y="5101361"/>
              <a:ext cx="13973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Active Directory Forest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426782" y="5530142"/>
              <a:ext cx="13973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Active Directory Forest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644396" y="4366723"/>
              <a:ext cx="1726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Azure AD Connect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Стрелка: вправо 5"/>
            <p:cNvSpPr/>
            <p:nvPr/>
          </p:nvSpPr>
          <p:spPr>
            <a:xfrm rot="495992" flipV="1">
              <a:off x="2617557" y="4496195"/>
              <a:ext cx="2573764" cy="1270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Стрелка: вправо 78"/>
            <p:cNvSpPr/>
            <p:nvPr/>
          </p:nvSpPr>
          <p:spPr>
            <a:xfrm rot="20075153" flipV="1">
              <a:off x="3618926" y="5874889"/>
              <a:ext cx="1743081" cy="11681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Стрелка: вправо 79"/>
            <p:cNvSpPr/>
            <p:nvPr/>
          </p:nvSpPr>
          <p:spPr>
            <a:xfrm flipV="1">
              <a:off x="4495456" y="5099846"/>
              <a:ext cx="569616" cy="17821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Стрелка: вправо 80"/>
            <p:cNvSpPr/>
            <p:nvPr/>
          </p:nvSpPr>
          <p:spPr>
            <a:xfrm flipV="1">
              <a:off x="5823708" y="5094787"/>
              <a:ext cx="569616" cy="17821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68" name="Стрелка: вправо 7167"/>
            <p:cNvSpPr/>
            <p:nvPr/>
          </p:nvSpPr>
          <p:spPr>
            <a:xfrm>
              <a:off x="5355489" y="5008579"/>
              <a:ext cx="207952" cy="163062"/>
            </a:xfrm>
            <a:prstGeom prst="righ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Стрелка: вправо 82"/>
            <p:cNvSpPr/>
            <p:nvPr/>
          </p:nvSpPr>
          <p:spPr>
            <a:xfrm flipH="1">
              <a:off x="5346397" y="5255887"/>
              <a:ext cx="207952" cy="163062"/>
            </a:xfrm>
            <a:prstGeom prst="righ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223886" y="5693236"/>
              <a:ext cx="1726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Azure AD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1720205" y="4076724"/>
            <a:ext cx="3375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Multi Forest – </a:t>
            </a:r>
            <a:r>
              <a:rPr lang="ru-RU" sz="16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Единая</a:t>
            </a:r>
            <a:r>
              <a:rPr lang="en-US" sz="16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Azure AD</a:t>
            </a:r>
            <a:endParaRPr lang="ru-RU" sz="1600" b="1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7176" name="Группа 7175"/>
          <p:cNvGrpSpPr/>
          <p:nvPr/>
        </p:nvGrpSpPr>
        <p:grpSpPr>
          <a:xfrm>
            <a:off x="6452731" y="1264059"/>
            <a:ext cx="5794927" cy="5319824"/>
            <a:chOff x="8139873" y="890832"/>
            <a:chExt cx="5794927" cy="5319824"/>
          </a:xfrm>
        </p:grpSpPr>
        <p:pic>
          <p:nvPicPr>
            <p:cNvPr id="20" name="cloud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9873" y="3210946"/>
              <a:ext cx="2086578" cy="1338119"/>
            </a:xfrm>
            <a:prstGeom prst="rect">
              <a:avLst/>
            </a:prstGeom>
          </p:spPr>
        </p:pic>
        <p:sp>
          <p:nvSpPr>
            <p:cNvPr id="21" name="Isosceles Triangle 4"/>
            <p:cNvSpPr/>
            <p:nvPr/>
          </p:nvSpPr>
          <p:spPr>
            <a:xfrm>
              <a:off x="10352976" y="1820131"/>
              <a:ext cx="1987812" cy="1913544"/>
            </a:xfrm>
            <a:prstGeom prst="triangle">
              <a:avLst/>
            </a:prstGeom>
            <a:noFill/>
            <a:ln w="25400">
              <a:solidFill>
                <a:srgbClr val="0018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 dirty="0"/>
            </a:p>
          </p:txBody>
        </p:sp>
        <p:cxnSp>
          <p:nvCxnSpPr>
            <p:cNvPr id="45" name="Straight Arrow Connector 7"/>
            <p:cNvCxnSpPr/>
            <p:nvPr/>
          </p:nvCxnSpPr>
          <p:spPr>
            <a:xfrm flipH="1" flipV="1">
              <a:off x="11807187" y="2738827"/>
              <a:ext cx="1155656" cy="22095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8"/>
            <p:cNvCxnSpPr/>
            <p:nvPr/>
          </p:nvCxnSpPr>
          <p:spPr>
            <a:xfrm>
              <a:off x="10092276" y="1881162"/>
              <a:ext cx="926023" cy="48857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9"/>
            <p:cNvCxnSpPr/>
            <p:nvPr/>
          </p:nvCxnSpPr>
          <p:spPr>
            <a:xfrm>
              <a:off x="9038415" y="2149371"/>
              <a:ext cx="1824538" cy="49138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10"/>
            <p:cNvCxnSpPr/>
            <p:nvPr/>
          </p:nvCxnSpPr>
          <p:spPr>
            <a:xfrm flipH="1">
              <a:off x="11627610" y="1744019"/>
              <a:ext cx="1170889" cy="61748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11"/>
            <p:cNvCxnSpPr/>
            <p:nvPr/>
          </p:nvCxnSpPr>
          <p:spPr>
            <a:xfrm flipV="1">
              <a:off x="9141438" y="3066913"/>
              <a:ext cx="1491018" cy="48817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12"/>
            <p:cNvCxnSpPr/>
            <p:nvPr/>
          </p:nvCxnSpPr>
          <p:spPr>
            <a:xfrm flipV="1">
              <a:off x="9948606" y="3722201"/>
              <a:ext cx="1269424" cy="182900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13"/>
            <p:cNvCxnSpPr/>
            <p:nvPr/>
          </p:nvCxnSpPr>
          <p:spPr>
            <a:xfrm flipH="1" flipV="1">
              <a:off x="11861095" y="3749279"/>
              <a:ext cx="459247" cy="25468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6"/>
            <p:cNvSpPr txBox="1"/>
            <p:nvPr/>
          </p:nvSpPr>
          <p:spPr>
            <a:xfrm>
              <a:off x="10226451" y="1008704"/>
              <a:ext cx="996989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CA" sz="1400" b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Exchange Online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2162261" y="890832"/>
              <a:ext cx="1140615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CA" sz="1400" b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SharePoint Online 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9443508" y="5779769"/>
              <a:ext cx="1354433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CA" sz="1400" b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On-premises </a:t>
              </a:r>
            </a:p>
            <a:p>
              <a:pPr algn="ctr"/>
              <a:r>
                <a:rPr lang="en-CA" sz="1400" b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AD DS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8914870" y="2441705"/>
              <a:ext cx="1057275" cy="2154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CA" sz="1400" b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Office 365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2788330" y="3393248"/>
              <a:ext cx="685800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CA" sz="1400" b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Lync Online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 rot="21302657">
              <a:off x="11770570" y="5790518"/>
              <a:ext cx="2164230" cy="2154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CA" sz="1400" b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Internet connected apps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8219799" y="4027742"/>
              <a:ext cx="1748255" cy="2154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CA" sz="1400" b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Windows Azure Apps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0594307" y="3154342"/>
              <a:ext cx="1521279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CA" sz="1500" b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Windows Azure Active Directory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 rot="18240000">
              <a:off x="10044771" y="4322528"/>
              <a:ext cx="1406828" cy="2154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400" b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Синхронизация</a:t>
              </a:r>
              <a:endParaRPr lang="en-CA" sz="1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7" name="Picture 2" descr="File-Application_Serv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6644" y="1455600"/>
              <a:ext cx="546518" cy="913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2" descr="File-Application_Serv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265" y="1307044"/>
              <a:ext cx="546518" cy="913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2" descr="File-Application_Serv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0365" y="3128701"/>
              <a:ext cx="546518" cy="913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" name="Picture 2" descr="File-Application_Serv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9768" y="4881393"/>
              <a:ext cx="546518" cy="913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cloud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86417">
              <a:off x="11744494" y="3791462"/>
              <a:ext cx="1397418" cy="860783"/>
            </a:xfrm>
            <a:prstGeom prst="rect">
              <a:avLst/>
            </a:prstGeom>
          </p:spPr>
        </p:pic>
        <p:sp>
          <p:nvSpPr>
            <p:cNvPr id="32" name="TextBox 32"/>
            <p:cNvSpPr txBox="1"/>
            <p:nvPr/>
          </p:nvSpPr>
          <p:spPr>
            <a:xfrm>
              <a:off x="11994753" y="4147467"/>
              <a:ext cx="838200" cy="2154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400" b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Интернет</a:t>
              </a:r>
              <a:endParaRPr lang="en-CA" sz="1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4" name="Straight Arrow Connector 16"/>
            <p:cNvCxnSpPr/>
            <p:nvPr/>
          </p:nvCxnSpPr>
          <p:spPr>
            <a:xfrm flipH="1" flipV="1">
              <a:off x="12142969" y="4574764"/>
              <a:ext cx="19292" cy="67658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93" name="Picture 2" descr="File-Application_Serv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61095" y="4967386"/>
              <a:ext cx="546518" cy="913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2" name="Straight Arrow Connector 14"/>
            <p:cNvCxnSpPr/>
            <p:nvPr/>
          </p:nvCxnSpPr>
          <p:spPr>
            <a:xfrm flipH="1" flipV="1">
              <a:off x="12788330" y="4464263"/>
              <a:ext cx="726779" cy="50262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15"/>
            <p:cNvCxnSpPr/>
            <p:nvPr/>
          </p:nvCxnSpPr>
          <p:spPr>
            <a:xfrm flipH="1" flipV="1">
              <a:off x="12406527" y="4570573"/>
              <a:ext cx="504811" cy="47447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94" name="Picture 2" descr="File-Application_Serv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2911" y="4834870"/>
              <a:ext cx="546518" cy="913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" name="Picture 2" descr="File-Application_Serv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41850" y="4642268"/>
              <a:ext cx="546518" cy="913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" name="Picture 2" descr="File-Application_Serv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9532" y="2444979"/>
              <a:ext cx="546518" cy="913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2" descr="File-Application_Serv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89584" y="1353018"/>
              <a:ext cx="546518" cy="913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2" name="Picture 4" descr="&amp;Kcy;&amp;acy;&amp;rcy;&amp;tcy;&amp;icy;&amp;ncy;&amp;kcy;&amp;icy; &amp;pcy;&amp;ocy; &amp;zcy;&amp;acy;&amp;pcy;&amp;rcy;&amp;ocy;&amp;scy;&amp;ucy; Azure Active Directory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733" b="60596" l="30982" r="680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45" t="-5118" r="27283" b="32671"/>
          <a:stretch/>
        </p:blipFill>
        <p:spPr bwMode="auto">
          <a:xfrm>
            <a:off x="9126608" y="2759499"/>
            <a:ext cx="1047345" cy="66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753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6106220" y="2846566"/>
            <a:ext cx="5594436" cy="3283889"/>
            <a:chOff x="6138407" y="2918128"/>
            <a:chExt cx="5594436" cy="3283889"/>
          </a:xfrm>
        </p:grpSpPr>
        <p:pic>
          <p:nvPicPr>
            <p:cNvPr id="10242" name="Picture 2" descr="&amp;Kcy;&amp;acy;&amp;rcy;&amp;tcy;&amp;icy;&amp;ncy;&amp;kcy;&amp;icy; &amp;pcy;&amp;ocy; &amp;zcy;&amp;acy;&amp;pcy;&amp;rcy;&amp;ocy;&amp;scy;&amp;ucy; Deploying Domain Controllers in Windows Azur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88" t="11287" r="10863" b="12031"/>
            <a:stretch/>
          </p:blipFill>
          <p:spPr bwMode="auto">
            <a:xfrm>
              <a:off x="6138407" y="2918128"/>
              <a:ext cx="5594436" cy="3283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8060013" y="3856382"/>
              <a:ext cx="2083242" cy="369332"/>
            </a:xfrm>
            <a:prstGeom prst="rect">
              <a:avLst/>
            </a:prstGeom>
            <a:solidFill>
              <a:srgbClr val="0072C3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Microsoft Azure</a:t>
              </a:r>
              <a:endPara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749373" y="4577760"/>
              <a:ext cx="2083242" cy="338554"/>
            </a:xfrm>
            <a:prstGeom prst="rect">
              <a:avLst/>
            </a:prstGeom>
            <a:solidFill>
              <a:srgbClr val="0072C3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Virtual Machines</a:t>
              </a:r>
              <a:endPara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9538997" y="4326834"/>
              <a:ext cx="1982443" cy="338554"/>
            </a:xfrm>
            <a:prstGeom prst="rect">
              <a:avLst/>
            </a:prstGeom>
            <a:solidFill>
              <a:srgbClr val="0072C3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Azure Backup Vault</a:t>
              </a:r>
              <a:endPara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27893" y="86089"/>
            <a:ext cx="11864107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Внедрение контроллер домена в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Windows Azure</a:t>
            </a:r>
          </a:p>
        </p:txBody>
      </p:sp>
      <p:sp>
        <p:nvSpPr>
          <p:cNvPr id="78" name="Content Placeholder 2"/>
          <p:cNvSpPr>
            <a:spLocks noGrp="1"/>
          </p:cNvSpPr>
          <p:nvPr/>
        </p:nvSpPr>
        <p:spPr bwMode="auto">
          <a:xfrm>
            <a:off x="434512" y="1231608"/>
            <a:ext cx="8119156" cy="374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indent="-39600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Windows Server 2012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является готовым к использованию облаков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безопасно виртуализируется</a:t>
            </a:r>
          </a:p>
          <a:p>
            <a:pPr indent="-396000"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Аспекты по развертыванию в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Windows Azure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включают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28650" lvl="1" indent="-271463"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Откат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271463"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Ограниченность ресурсов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960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Аспекты виртуализации для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внедрения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 DS</a:t>
            </a:r>
          </a:p>
          <a:p>
            <a:pPr marL="628650" lvl="1" indent="-271463"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Синхронизация времени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271463"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Единая точка отказа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383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2798" y="123780"/>
            <a:ext cx="11903235" cy="740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300" dirty="0">
                <a:solidFill>
                  <a:schemeClr val="bg1"/>
                </a:solidFill>
              </a:rPr>
              <a:t>Занятие</a:t>
            </a:r>
            <a:r>
              <a:rPr lang="en-US" sz="3300" dirty="0">
                <a:solidFill>
                  <a:schemeClr val="bg1"/>
                </a:solidFill>
              </a:rPr>
              <a:t> 3</a:t>
            </a:r>
            <a:r>
              <a:rPr lang="ru-RU" sz="3300" dirty="0">
                <a:solidFill>
                  <a:schemeClr val="bg1"/>
                </a:solidFill>
              </a:rPr>
              <a:t>. Внедрение виртуализации контроллеров домена</a:t>
            </a: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352798" y="1197948"/>
            <a:ext cx="8119156" cy="51473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Развертывание виртуальных контроллеров домена</a:t>
            </a:r>
          </a:p>
          <a:p>
            <a:pPr marL="360363" indent="-360363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Влияют контрольных точек системы на контроллеры домена</a:t>
            </a:r>
          </a:p>
          <a:p>
            <a:pPr marL="360363" indent="-360363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Виртуализация контроллера домена в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2012</a:t>
            </a:r>
          </a:p>
          <a:p>
            <a:pPr marL="360363" indent="-360363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Клонирование контроллера домена</a:t>
            </a:r>
          </a:p>
          <a:p>
            <a:pPr marL="360363" indent="-360363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Демонстрация: клонирование контроллера домена</a:t>
            </a:r>
          </a:p>
          <a:p>
            <a:pPr marL="360363" indent="-360363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Внедрение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RODCs</a:t>
            </a:r>
          </a:p>
          <a:p>
            <a:pPr marL="360363" indent="-360363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Управление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Credential Caching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RODC</a:t>
            </a:r>
          </a:p>
          <a:p>
            <a:pPr marL="360363" indent="-360363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Демонстрация: настройка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RODC Credential Caching</a:t>
            </a:r>
          </a:p>
          <a:p>
            <a:pPr marL="360363" indent="-360363"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52798" y="4185835"/>
            <a:ext cx="8119156" cy="51473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53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/>
          <p:nvPr/>
        </p:nvCxnSpPr>
        <p:spPr>
          <a:xfrm>
            <a:off x="7437505" y="2928971"/>
            <a:ext cx="2466579" cy="1683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7381323" y="2671161"/>
            <a:ext cx="2522761" cy="19533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098648" y="3904826"/>
            <a:ext cx="4678" cy="880996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142636" y="3092796"/>
            <a:ext cx="460402" cy="561227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1348432" y="3948342"/>
            <a:ext cx="4678" cy="880996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0445005" y="2937386"/>
            <a:ext cx="620003" cy="692699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936843" y="5664097"/>
            <a:ext cx="1295400" cy="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7903372" y="5920423"/>
            <a:ext cx="1227276" cy="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 txBox="1">
            <a:spLocks/>
          </p:cNvSpPr>
          <p:nvPr/>
        </p:nvSpPr>
        <p:spPr>
          <a:xfrm>
            <a:off x="286748" y="153719"/>
            <a:ext cx="12172177" cy="740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</a:rPr>
              <a:t> Развертывание виртуальных контроллеров домена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416954" y="1125563"/>
            <a:ext cx="4954014" cy="5147356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just">
              <a:spcBef>
                <a:spcPts val="800"/>
              </a:spcBef>
              <a:buNone/>
            </a:pP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виртуализации контроллеров домена:</a:t>
            </a:r>
          </a:p>
          <a:p>
            <a:pPr marL="268288" lvl="0" indent="-268288" algn="just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Масштабируемость</a:t>
            </a:r>
          </a:p>
          <a:p>
            <a:pPr marL="268288" lvl="0" indent="-268288" algn="just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Независимость от аппаратного обеспечения</a:t>
            </a:r>
          </a:p>
          <a:p>
            <a:pPr marL="268288" lvl="0" indent="-268288" algn="just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быстрое восстановление</a:t>
            </a:r>
          </a:p>
          <a:p>
            <a:pPr marL="0" lvl="0" indent="0" algn="just">
              <a:spcBef>
                <a:spcPts val="800"/>
              </a:spcBef>
              <a:buNone/>
            </a:pPr>
            <a:r>
              <a:rPr lang="ru-RU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2012 готов к использованию облаков и виртуализации</a:t>
            </a:r>
          </a:p>
          <a:p>
            <a:pPr marL="0" lvl="0" indent="0" algn="just">
              <a:spcBef>
                <a:spcPts val="800"/>
              </a:spcBef>
              <a:buNone/>
            </a:pP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по виртуализации:</a:t>
            </a:r>
          </a:p>
          <a:p>
            <a:pPr marL="268288" lvl="0" indent="-268288" algn="just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синхронизация времени</a:t>
            </a:r>
          </a:p>
          <a:p>
            <a:pPr marL="268288" lvl="0" indent="-268288" algn="just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Хост виртуализации должен находиться в домене</a:t>
            </a:r>
          </a:p>
          <a:p>
            <a:pPr marL="268288" lvl="0" indent="-268288" algn="just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Единая точка отказа</a:t>
            </a:r>
          </a:p>
          <a:p>
            <a:pPr marL="268288" lvl="0" indent="-268288" algn="just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Перемещение доменных служб </a:t>
            </a:r>
            <a:r>
              <a:rPr lang="ru-RU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Directory</a:t>
            </a: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облако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17541" y="1800922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DC-01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21812" y="173651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DC-02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45410" y="337341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32243" y="3373409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31210" y="4152061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72967" y="4167638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1040</a:t>
            </a:r>
          </a:p>
        </p:txBody>
      </p:sp>
      <p:pic>
        <p:nvPicPr>
          <p:cNvPr id="16" name="Picture 4" descr="C:\Users\Administrator\Documents\DaveMCT\MSLGraphics\database_full_single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98282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845" y="3677088"/>
            <a:ext cx="712788" cy="46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istrator\Documents\DaveMCT\MSLGraphics\database_full_single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98282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136" y="3606515"/>
            <a:ext cx="712788" cy="46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7075504" y="518541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2260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554635" y="5227569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1080</a:t>
            </a:r>
          </a:p>
        </p:txBody>
      </p:sp>
      <p:sp>
        <p:nvSpPr>
          <p:cNvPr id="32" name="Curved Left Arrow 31"/>
          <p:cNvSpPr/>
          <p:nvPr/>
        </p:nvSpPr>
        <p:spPr>
          <a:xfrm rot="10800000">
            <a:off x="10351229" y="3956702"/>
            <a:ext cx="552116" cy="1504711"/>
          </a:xfrm>
          <a:prstGeom prst="curvedLeftArrow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56465" y="6394869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2220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491664" y="6394869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1040</a:t>
            </a:r>
          </a:p>
        </p:txBody>
      </p:sp>
      <p:pic>
        <p:nvPicPr>
          <p:cNvPr id="35" name="Picture 2" descr="&amp;Kcy;&amp;acy;&amp;rcy;&amp;tcy;&amp;icy;&amp;ncy;&amp;kcy;&amp;icy; &amp;pcy;&amp;ocy; &amp;zcy;&amp;acy;&amp;pcy;&amp;rcy;&amp;ocy;&amp;scy;&amp;ucy; data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699" y="3700657"/>
            <a:ext cx="891073" cy="89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&amp;Kcy;&amp;acy;&amp;rcy;&amp;tcy;&amp;icy;&amp;ncy;&amp;kcy;&amp;icy; &amp;pcy;&amp;ocy; &amp;zcy;&amp;acy;&amp;pcy;&amp;rcy;&amp;ocy;&amp;scy;&amp;ucy; data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929" y="4899825"/>
            <a:ext cx="891073" cy="89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Users\Administrator\Documents\DaveMCT\MSLGraphics\database_empty_single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E0989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507" y="5442351"/>
            <a:ext cx="712788" cy="46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&amp;Kcy;&amp;acy;&amp;rcy;&amp;tcy;&amp;icy;&amp;ncy;&amp;kcy;&amp;icy; &amp;pcy;&amp;ocy; &amp;zcy;&amp;acy;&amp;pcy;&amp;rcy;&amp;ocy;&amp;scy;&amp;ucy; data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05" y="5474887"/>
            <a:ext cx="891073" cy="89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&amp;Kcy;&amp;acy;&amp;rcy;&amp;tcy;&amp;icy;&amp;ncy;&amp;kcy;&amp;icy; &amp;pcy;&amp;ocy; &amp;zcy;&amp;acy;&amp;pcy;&amp;rcy;&amp;ocy;&amp;scy;&amp;ucy; data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352" y="3699241"/>
            <a:ext cx="891073" cy="89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&amp;Kcy;&amp;acy;&amp;rcy;&amp;tcy;&amp;icy;&amp;ncy;&amp;kcy;&amp;icy; &amp;pcy;&amp;ocy; &amp;zcy;&amp;acy;&amp;pcy;&amp;rcy;&amp;ocy;&amp;scy;&amp;ucy; data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136" y="4899824"/>
            <a:ext cx="891073" cy="89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istrator\Documents\DaveMCT\MSLGraphics\database_empty_single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E0989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673" y="5452709"/>
            <a:ext cx="712788" cy="46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&amp;Kcy;&amp;acy;&amp;rcy;&amp;tcy;&amp;icy;&amp;ncy;&amp;kcy;&amp;icy; &amp;pcy;&amp;ocy; &amp;zcy;&amp;acy;&amp;pcy;&amp;rcy;&amp;ocy;&amp;scy;&amp;ucy; data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028" y="5488548"/>
            <a:ext cx="891073" cy="89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Прямоугольник 48"/>
          <p:cNvSpPr/>
          <p:nvPr/>
        </p:nvSpPr>
        <p:spPr>
          <a:xfrm>
            <a:off x="5828507" y="1015222"/>
            <a:ext cx="57225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Влияние точек контроля системы на контроллеры домена</a:t>
            </a:r>
          </a:p>
        </p:txBody>
      </p:sp>
      <p:pic>
        <p:nvPicPr>
          <p:cNvPr id="50" name="Picture 2" descr="File-Application_Serv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677" y="2104557"/>
            <a:ext cx="700984" cy="117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" descr="File-Application_Serv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885" y="2069193"/>
            <a:ext cx="700984" cy="117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32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  <p:bldP spid="28" grpId="0"/>
      <p:bldP spid="29" grpId="0"/>
      <p:bldP spid="32" grpId="0" animBg="1"/>
      <p:bldP spid="33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1149" y="0"/>
            <a:ext cx="10719227" cy="740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300" dirty="0">
                <a:solidFill>
                  <a:schemeClr val="bg1"/>
                </a:solidFill>
              </a:rPr>
              <a:t>Виртуализация контроллеров домена в</a:t>
            </a:r>
            <a:r>
              <a:rPr lang="en-US" sz="3300" dirty="0">
                <a:solidFill>
                  <a:schemeClr val="bg1"/>
                </a:solidFill>
              </a:rPr>
              <a:t> Windows Server 2012</a:t>
            </a:r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361149" y="1194806"/>
            <a:ext cx="5960404" cy="2422469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Для обеспечения безопасной виртуализации контроллеров домена:</a:t>
            </a:r>
          </a:p>
          <a:p>
            <a:pPr marL="268288" indent="-268288">
              <a:buFont typeface="Wingdings" panose="05000000000000000000" pitchFamily="2" charset="2"/>
              <a:buChar char="q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Гипервизор должен поддерживать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irtual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Machine Generation Identifier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я, такой как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Hyper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-V на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2012</a:t>
            </a:r>
          </a:p>
          <a:p>
            <a:pPr marL="268288" indent="-268288">
              <a:buFont typeface="Wingdings" panose="05000000000000000000" pitchFamily="2" charset="2"/>
              <a:buChar char="q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Гостевой виртуальный контроллер домена должен быть на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2012 или более поздней версии</a:t>
            </a:r>
            <a:b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329750" y="3400192"/>
            <a:ext cx="5928816" cy="3191469"/>
            <a:chOff x="361149" y="3399311"/>
            <a:chExt cx="5928816" cy="3191469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61149" y="3759200"/>
              <a:ext cx="5763026" cy="186551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1023192" y="3911927"/>
              <a:ext cx="709514" cy="913956"/>
              <a:chOff x="-1074549" y="4173184"/>
              <a:chExt cx="709514" cy="913956"/>
            </a:xfrm>
          </p:grpSpPr>
          <p:pic>
            <p:nvPicPr>
              <p:cNvPr id="7" name="Picture 2" descr="File-Application_Server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74549" y="4173184"/>
                <a:ext cx="546518" cy="9139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4" descr="&amp;Kcy;&amp;acy;&amp;rcy;&amp;tcy;&amp;icy;&amp;ncy;&amp;kcy;&amp;icy; &amp;pcy;&amp;ocy; &amp;zcy;&amp;acy;&amp;pcy;&amp;rcy;&amp;ocy;&amp;scy;&amp;ucy; windows server 2012 Web Application Proxy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63447" b="73551" l="56000" r="69500">
                            <a14:foregroundMark x1="63750" y1="66122" x2="63750" y2="66122"/>
                            <a14:foregroundMark x1="61875" y1="71471" x2="61875" y2="71471"/>
                            <a14:foregroundMark x1="65625" y1="70877" x2="65625" y2="7087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910" t="62415" r="28772" b="26845"/>
              <a:stretch/>
            </p:blipFill>
            <p:spPr bwMode="auto">
              <a:xfrm>
                <a:off x="-928222" y="4312787"/>
                <a:ext cx="563187" cy="317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" name="Группа 9"/>
            <p:cNvGrpSpPr/>
            <p:nvPr/>
          </p:nvGrpSpPr>
          <p:grpSpPr>
            <a:xfrm>
              <a:off x="2887903" y="3911927"/>
              <a:ext cx="709514" cy="913956"/>
              <a:chOff x="-1074549" y="4173184"/>
              <a:chExt cx="709514" cy="913956"/>
            </a:xfrm>
          </p:grpSpPr>
          <p:pic>
            <p:nvPicPr>
              <p:cNvPr id="11" name="Picture 2" descr="File-Application_Server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74549" y="4173184"/>
                <a:ext cx="546518" cy="9139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4" descr="&amp;Kcy;&amp;acy;&amp;rcy;&amp;tcy;&amp;icy;&amp;ncy;&amp;kcy;&amp;icy; &amp;pcy;&amp;ocy; &amp;zcy;&amp;acy;&amp;pcy;&amp;rcy;&amp;ocy;&amp;scy;&amp;ucy; windows server 2012 Web Application Proxy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63447" b="73551" l="56000" r="69500">
                            <a14:foregroundMark x1="63750" y1="66122" x2="63750" y2="66122"/>
                            <a14:foregroundMark x1="61875" y1="71471" x2="61875" y2="71471"/>
                            <a14:foregroundMark x1="65625" y1="70877" x2="65625" y2="7087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910" t="62415" r="28772" b="26845"/>
              <a:stretch/>
            </p:blipFill>
            <p:spPr bwMode="auto">
              <a:xfrm>
                <a:off x="-928222" y="4312787"/>
                <a:ext cx="563187" cy="317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" name="Группа 12"/>
            <p:cNvGrpSpPr/>
            <p:nvPr/>
          </p:nvGrpSpPr>
          <p:grpSpPr>
            <a:xfrm>
              <a:off x="4725615" y="3911927"/>
              <a:ext cx="709514" cy="913956"/>
              <a:chOff x="-1074549" y="4173184"/>
              <a:chExt cx="709514" cy="913956"/>
            </a:xfrm>
          </p:grpSpPr>
          <p:pic>
            <p:nvPicPr>
              <p:cNvPr id="14" name="Picture 2" descr="File-Application_Server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74549" y="4173184"/>
                <a:ext cx="546518" cy="9139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4" descr="&amp;Kcy;&amp;acy;&amp;rcy;&amp;tcy;&amp;icy;&amp;ncy;&amp;kcy;&amp;icy; &amp;pcy;&amp;ocy; &amp;zcy;&amp;acy;&amp;pcy;&amp;rcy;&amp;ocy;&amp;scy;&amp;ucy; windows server 2012 Web Application Proxy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63447" b="73551" l="56000" r="69500">
                            <a14:foregroundMark x1="63750" y1="66122" x2="63750" y2="66122"/>
                            <a14:foregroundMark x1="61875" y1="71471" x2="61875" y2="71471"/>
                            <a14:foregroundMark x1="65625" y1="70877" x2="65625" y2="7087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910" t="62415" r="28772" b="26845"/>
              <a:stretch/>
            </p:blipFill>
            <p:spPr bwMode="auto">
              <a:xfrm>
                <a:off x="-928222" y="4312787"/>
                <a:ext cx="563187" cy="317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446663" y="4803160"/>
              <a:ext cx="201103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Виртуальная машина 1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Контроллер домена</a:t>
              </a:r>
            </a:p>
            <a:p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Домен: 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Corp</a:t>
              </a:r>
            </a:p>
            <a:p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Лес: 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Contoso.com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21559" y="4792906"/>
              <a:ext cx="2011038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Виртуальная машина 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  <a:p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Контроллер домена</a:t>
              </a:r>
            </a:p>
            <a:p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Домен: </a:t>
              </a:r>
              <a:r>
                <a:rPr lang="en-US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Fabrikam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Лес: 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Fabrikam.com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78927" y="4793102"/>
              <a:ext cx="201103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Виртуальная машина 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  <a:p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Контроллер домена</a:t>
              </a:r>
            </a:p>
            <a:p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Домен: 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HQ</a:t>
              </a:r>
            </a:p>
            <a:p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Лес: 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Fineartschool.net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10304" y="3399311"/>
              <a:ext cx="20110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Гостевые машины</a:t>
              </a:r>
            </a:p>
          </p:txBody>
        </p:sp>
        <p:pic>
          <p:nvPicPr>
            <p:cNvPr id="21" name="Picture 2" descr="File-Application_Serve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893" y="5777439"/>
              <a:ext cx="486353" cy="813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Box 21"/>
          <p:cNvSpPr txBox="1"/>
          <p:nvPr/>
        </p:nvSpPr>
        <p:spPr>
          <a:xfrm>
            <a:off x="3476246" y="5827004"/>
            <a:ext cx="20110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Hyper-V-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сервер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Сервер-участник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Домен: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Corp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Лес: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Contoso.com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6056748" y="1367767"/>
            <a:ext cx="6135252" cy="4589711"/>
            <a:chOff x="6092776" y="1213322"/>
            <a:chExt cx="6135252" cy="4589711"/>
          </a:xfrm>
        </p:grpSpPr>
        <p:grpSp>
          <p:nvGrpSpPr>
            <p:cNvPr id="46" name="Группа 45"/>
            <p:cNvGrpSpPr/>
            <p:nvPr/>
          </p:nvGrpSpPr>
          <p:grpSpPr>
            <a:xfrm>
              <a:off x="6092776" y="1309956"/>
              <a:ext cx="6135252" cy="4493077"/>
              <a:chOff x="6181490" y="1121329"/>
              <a:chExt cx="6135252" cy="4493077"/>
            </a:xfrm>
          </p:grpSpPr>
          <p:sp>
            <p:nvSpPr>
              <p:cNvPr id="53" name="Равнобедренный треугольник 52"/>
              <p:cNvSpPr/>
              <p:nvPr/>
            </p:nvSpPr>
            <p:spPr>
              <a:xfrm>
                <a:off x="7916693" y="2876988"/>
                <a:ext cx="2421123" cy="2426531"/>
              </a:xfrm>
              <a:prstGeom prst="triangl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Равнобедренный треугольник 40"/>
              <p:cNvSpPr/>
              <p:nvPr/>
            </p:nvSpPr>
            <p:spPr>
              <a:xfrm>
                <a:off x="7405434" y="1121329"/>
                <a:ext cx="1993993" cy="1502797"/>
              </a:xfrm>
              <a:prstGeom prst="triangl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3" name="Picture 2" descr="File-Application_Server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7519" y="1209373"/>
                <a:ext cx="486353" cy="813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2" descr="File-Application_Server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05312" y="1218659"/>
                <a:ext cx="486353" cy="813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98856" y="1668343"/>
                <a:ext cx="385618" cy="385618"/>
              </a:xfrm>
              <a:prstGeom prst="rect">
                <a:avLst/>
              </a:prstGeom>
            </p:spPr>
          </p:pic>
          <p:pic>
            <p:nvPicPr>
              <p:cNvPr id="26" name="Рисунок 25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71" t="16799" r="45024" b="46451"/>
              <a:stretch/>
            </p:blipFill>
            <p:spPr>
              <a:xfrm>
                <a:off x="7985026" y="1698315"/>
                <a:ext cx="391661" cy="392591"/>
              </a:xfrm>
              <a:prstGeom prst="rect">
                <a:avLst/>
              </a:prstGeom>
            </p:spPr>
          </p:pic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74328" y="1714157"/>
                <a:ext cx="385618" cy="385618"/>
              </a:xfrm>
              <a:prstGeom prst="rect">
                <a:avLst/>
              </a:prstGeom>
            </p:spPr>
          </p:pic>
          <p:pic>
            <p:nvPicPr>
              <p:cNvPr id="28" name="Рисунок 27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71" t="16799" r="45024" b="46451"/>
              <a:stretch/>
            </p:blipFill>
            <p:spPr>
              <a:xfrm>
                <a:off x="8448171" y="1726859"/>
                <a:ext cx="391661" cy="392591"/>
              </a:xfrm>
              <a:prstGeom prst="rect">
                <a:avLst/>
              </a:prstGeom>
            </p:spPr>
          </p:pic>
          <p:pic>
            <p:nvPicPr>
              <p:cNvPr id="29" name="Рисунок 28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71" t="16799" r="45024" b="46451"/>
              <a:stretch/>
            </p:blipFill>
            <p:spPr>
              <a:xfrm>
                <a:off x="8002308" y="2193937"/>
                <a:ext cx="391661" cy="392591"/>
              </a:xfrm>
              <a:prstGeom prst="rect">
                <a:avLst/>
              </a:prstGeom>
            </p:spPr>
          </p:pic>
          <p:pic>
            <p:nvPicPr>
              <p:cNvPr id="30" name="Рисунок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71" t="16799" r="45024" b="46451"/>
              <a:stretch/>
            </p:blipFill>
            <p:spPr>
              <a:xfrm>
                <a:off x="8479686" y="2210596"/>
                <a:ext cx="391661" cy="392591"/>
              </a:xfrm>
              <a:prstGeom prst="rect">
                <a:avLst/>
              </a:prstGeom>
            </p:spPr>
          </p:pic>
          <p:pic>
            <p:nvPicPr>
              <p:cNvPr id="33" name="Рисунок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71" t="16799" r="45024" b="46451"/>
              <a:stretch/>
            </p:blipFill>
            <p:spPr>
              <a:xfrm>
                <a:off x="8700374" y="3817626"/>
                <a:ext cx="391661" cy="392591"/>
              </a:xfrm>
              <a:prstGeom prst="rect">
                <a:avLst/>
              </a:prstGeom>
            </p:spPr>
          </p:pic>
          <p:pic>
            <p:nvPicPr>
              <p:cNvPr id="34" name="Рисунок 33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71" t="16799" r="45024" b="46451"/>
              <a:stretch/>
            </p:blipFill>
            <p:spPr>
              <a:xfrm>
                <a:off x="9163315" y="3817625"/>
                <a:ext cx="391661" cy="392591"/>
              </a:xfrm>
              <a:prstGeom prst="rect">
                <a:avLst/>
              </a:prstGeom>
            </p:spPr>
          </p:pic>
          <p:pic>
            <p:nvPicPr>
              <p:cNvPr id="35" name="Рисунок 34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71" t="16799" r="45024" b="46451"/>
              <a:stretch/>
            </p:blipFill>
            <p:spPr>
              <a:xfrm>
                <a:off x="8383172" y="4428140"/>
                <a:ext cx="391661" cy="392591"/>
              </a:xfrm>
              <a:prstGeom prst="rect">
                <a:avLst/>
              </a:prstGeom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71" t="16799" r="45024" b="46451"/>
              <a:stretch/>
            </p:blipFill>
            <p:spPr>
              <a:xfrm>
                <a:off x="9562464" y="4436831"/>
                <a:ext cx="391661" cy="392591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71" t="16799" r="45024" b="46451"/>
              <a:stretch/>
            </p:blipFill>
            <p:spPr>
              <a:xfrm>
                <a:off x="8770656" y="4432394"/>
                <a:ext cx="391661" cy="392591"/>
              </a:xfrm>
              <a:prstGeom prst="rect">
                <a:avLst/>
              </a:prstGeom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71" t="16799" r="45024" b="46451"/>
              <a:stretch/>
            </p:blipFill>
            <p:spPr>
              <a:xfrm>
                <a:off x="9155330" y="4436831"/>
                <a:ext cx="391661" cy="392591"/>
              </a:xfrm>
              <a:prstGeom prst="rect">
                <a:avLst/>
              </a:prstGeom>
            </p:spPr>
          </p:pic>
          <p:pic>
            <p:nvPicPr>
              <p:cNvPr id="44" name="Picture 2" descr="File-Application_Server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24826" y="2996603"/>
                <a:ext cx="980437" cy="1639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2" descr="File-Application_Server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83546" y="3073329"/>
                <a:ext cx="980437" cy="1639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" name="Куб 47"/>
              <p:cNvSpPr/>
              <p:nvPr/>
            </p:nvSpPr>
            <p:spPr>
              <a:xfrm>
                <a:off x="7077809" y="4062248"/>
                <a:ext cx="671632" cy="385192"/>
              </a:xfrm>
              <a:prstGeom prst="cube">
                <a:avLst>
                  <a:gd name="adj" fmla="val 45948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Куб 46"/>
              <p:cNvSpPr/>
              <p:nvPr/>
            </p:nvSpPr>
            <p:spPr>
              <a:xfrm>
                <a:off x="7084092" y="3733200"/>
                <a:ext cx="671632" cy="385192"/>
              </a:xfrm>
              <a:prstGeom prst="cube">
                <a:avLst>
                  <a:gd name="adj" fmla="val 45948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Куб 18"/>
              <p:cNvSpPr/>
              <p:nvPr/>
            </p:nvSpPr>
            <p:spPr>
              <a:xfrm>
                <a:off x="7100972" y="3377651"/>
                <a:ext cx="671632" cy="385192"/>
              </a:xfrm>
              <a:prstGeom prst="cube">
                <a:avLst>
                  <a:gd name="adj" fmla="val 45948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70267" y="3481834"/>
                <a:ext cx="212444" cy="212444"/>
              </a:xfrm>
              <a:prstGeom prst="rect">
                <a:avLst/>
              </a:prstGeom>
            </p:spPr>
          </p:pic>
          <p:pic>
            <p:nvPicPr>
              <p:cNvPr id="1030" name="Picture 6" descr="&amp;Kcy;&amp;acy;&amp;rcy;&amp;tcy;&amp;icy;&amp;ncy;&amp;kcy;&amp;icy; &amp;pcy;&amp;ocy; &amp;zcy;&amp;acy;&amp;pcy;&amp;rcy;&amp;ocy;&amp;scy;&amp;ucy; planet icon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10096" y="3821888"/>
                <a:ext cx="293773" cy="2937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Рисунок 31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71" t="16799" r="45024" b="46451"/>
              <a:stretch/>
            </p:blipFill>
            <p:spPr>
              <a:xfrm>
                <a:off x="7346086" y="4118392"/>
                <a:ext cx="391661" cy="392591"/>
              </a:xfrm>
              <a:prstGeom prst="rect">
                <a:avLst/>
              </a:prstGeom>
            </p:spPr>
          </p:pic>
          <p:sp>
            <p:nvSpPr>
              <p:cNvPr id="49" name="Куб 48"/>
              <p:cNvSpPr/>
              <p:nvPr/>
            </p:nvSpPr>
            <p:spPr>
              <a:xfrm>
                <a:off x="10695152" y="4099662"/>
                <a:ext cx="671632" cy="385192"/>
              </a:xfrm>
              <a:prstGeom prst="cube">
                <a:avLst>
                  <a:gd name="adj" fmla="val 45948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Куб 49"/>
              <p:cNvSpPr/>
              <p:nvPr/>
            </p:nvSpPr>
            <p:spPr>
              <a:xfrm>
                <a:off x="10701435" y="3770614"/>
                <a:ext cx="671632" cy="385192"/>
              </a:xfrm>
              <a:prstGeom prst="cube">
                <a:avLst>
                  <a:gd name="adj" fmla="val 45948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Куб 50"/>
              <p:cNvSpPr/>
              <p:nvPr/>
            </p:nvSpPr>
            <p:spPr>
              <a:xfrm>
                <a:off x="10718315" y="3415065"/>
                <a:ext cx="671632" cy="385192"/>
              </a:xfrm>
              <a:prstGeom prst="cube">
                <a:avLst>
                  <a:gd name="adj" fmla="val 45948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95972" y="3529019"/>
                <a:ext cx="212444" cy="212444"/>
              </a:xfrm>
              <a:prstGeom prst="rect">
                <a:avLst/>
              </a:prstGeom>
            </p:spPr>
          </p:pic>
          <p:pic>
            <p:nvPicPr>
              <p:cNvPr id="42" name="Picture 6" descr="&amp;Kcy;&amp;acy;&amp;rcy;&amp;tcy;&amp;icy;&amp;ncy;&amp;kcy;&amp;icy; &amp;pcy;&amp;ocy; &amp;zcy;&amp;acy;&amp;pcy;&amp;rcy;&amp;ocy;&amp;scy;&amp;ucy; planet icon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63983" y="3829408"/>
                <a:ext cx="293773" cy="2937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Цилиндр 15"/>
              <p:cNvSpPr/>
              <p:nvPr/>
            </p:nvSpPr>
            <p:spPr>
              <a:xfrm>
                <a:off x="11079217" y="4237844"/>
                <a:ext cx="119683" cy="164972"/>
              </a:xfrm>
              <a:prstGeom prst="can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7599645" y="2623916"/>
                <a:ext cx="165117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Отдельный домен </a:t>
                </a:r>
                <a:r>
                  <a:rPr lang="en-US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AD</a:t>
                </a:r>
                <a:endParaRPr lang="ru-RU" sz="1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6361359" y="2094449"/>
                <a:ext cx="12516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Физический контроллер домена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7387240" y="1500628"/>
                <a:ext cx="1651174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DC1</a:t>
                </a:r>
                <a:endParaRPr lang="ru-RU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029908" y="2359237"/>
                <a:ext cx="1651174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ПК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7803046" y="1501875"/>
                <a:ext cx="1651174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DC</a:t>
                </a:r>
                <a:r>
                  <a:rPr lang="ru-RU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8165256" y="2351801"/>
                <a:ext cx="1651174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ПК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7679911" y="4772395"/>
                <a:ext cx="1651174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ПК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8099071" y="4772127"/>
                <a:ext cx="1651174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ПК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8505498" y="4780213"/>
                <a:ext cx="1651174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ПК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8927890" y="4765342"/>
                <a:ext cx="1651174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ПК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8117654" y="3609198"/>
                <a:ext cx="1651174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DC1</a:t>
                </a:r>
                <a:endParaRPr lang="ru-RU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8533460" y="3610445"/>
                <a:ext cx="1651174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DC</a:t>
                </a:r>
                <a:r>
                  <a:rPr lang="ru-RU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9250819" y="2076505"/>
                <a:ext cx="16511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Физический контроллер домена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8133179" y="5352796"/>
                <a:ext cx="213453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Домен </a:t>
                </a:r>
                <a:r>
                  <a:rPr lang="en-US" sz="1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Active Directory</a:t>
                </a:r>
                <a:endParaRPr lang="ru-RU" sz="11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0070385" y="4656710"/>
                <a:ext cx="16511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Автономный </a:t>
                </a:r>
              </a:p>
              <a:p>
                <a:pPr algn="ctr"/>
                <a:r>
                  <a:rPr lang="en-U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Hyper-V-</a:t>
                </a:r>
                <a:r>
                  <a:rPr lang="ru-RU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сервер 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6181490" y="4640544"/>
                <a:ext cx="16511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Автономный </a:t>
                </a:r>
              </a:p>
              <a:p>
                <a:pPr algn="ctr"/>
                <a:r>
                  <a:rPr lang="en-U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Hyper-V-</a:t>
                </a:r>
                <a:r>
                  <a:rPr lang="ru-RU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сервер 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7592336" y="3358548"/>
                <a:ext cx="10953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9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Контроллер домена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7585856" y="3708469"/>
                <a:ext cx="10953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Виртуальная</a:t>
                </a:r>
              </a:p>
              <a:p>
                <a:pPr algn="ctr"/>
                <a:r>
                  <a:rPr lang="ru-RU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машина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7570572" y="4108056"/>
                <a:ext cx="10953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Виртуальная</a:t>
                </a:r>
              </a:p>
              <a:p>
                <a:pPr algn="ctr"/>
                <a:r>
                  <a:rPr lang="ru-RU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машина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11221351" y="3406298"/>
                <a:ext cx="10953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9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Контроллер домена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1214871" y="3756219"/>
                <a:ext cx="10953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Виртуальная</a:t>
                </a:r>
              </a:p>
              <a:p>
                <a:pPr algn="ctr"/>
                <a:r>
                  <a:rPr lang="ru-RU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машина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11199587" y="4155806"/>
                <a:ext cx="10953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Виртуальная</a:t>
                </a:r>
              </a:p>
              <a:p>
                <a:pPr algn="ctr"/>
                <a:r>
                  <a:rPr lang="ru-RU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машина</a:t>
                </a:r>
              </a:p>
            </p:txBody>
          </p:sp>
        </p:grpSp>
        <p:sp>
          <p:nvSpPr>
            <p:cNvPr id="54" name="Полилиния: фигура 53"/>
            <p:cNvSpPr/>
            <p:nvPr/>
          </p:nvSpPr>
          <p:spPr>
            <a:xfrm>
              <a:off x="7164942" y="1213322"/>
              <a:ext cx="922351" cy="456418"/>
            </a:xfrm>
            <a:custGeom>
              <a:avLst/>
              <a:gdLst>
                <a:gd name="connsiteX0" fmla="*/ 0 w 922351"/>
                <a:gd name="connsiteY0" fmla="*/ 178123 h 456418"/>
                <a:gd name="connsiteX1" fmla="*/ 524786 w 922351"/>
                <a:gd name="connsiteY1" fmla="*/ 11145 h 456418"/>
                <a:gd name="connsiteX2" fmla="*/ 922351 w 922351"/>
                <a:gd name="connsiteY2" fmla="*/ 456418 h 456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2351" h="456418">
                  <a:moveTo>
                    <a:pt x="0" y="178123"/>
                  </a:moveTo>
                  <a:cubicBezTo>
                    <a:pt x="185530" y="71442"/>
                    <a:pt x="371061" y="-35238"/>
                    <a:pt x="524786" y="11145"/>
                  </a:cubicBezTo>
                  <a:cubicBezTo>
                    <a:pt x="678511" y="57527"/>
                    <a:pt x="800431" y="256972"/>
                    <a:pt x="922351" y="456418"/>
                  </a:cubicBezTo>
                </a:path>
              </a:pathLst>
            </a:custGeom>
            <a:noFill/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олилиния: фигура 78"/>
            <p:cNvSpPr/>
            <p:nvPr/>
          </p:nvSpPr>
          <p:spPr>
            <a:xfrm flipH="1">
              <a:off x="8480448" y="1214522"/>
              <a:ext cx="922351" cy="456418"/>
            </a:xfrm>
            <a:custGeom>
              <a:avLst/>
              <a:gdLst>
                <a:gd name="connsiteX0" fmla="*/ 0 w 922351"/>
                <a:gd name="connsiteY0" fmla="*/ 178123 h 456418"/>
                <a:gd name="connsiteX1" fmla="*/ 524786 w 922351"/>
                <a:gd name="connsiteY1" fmla="*/ 11145 h 456418"/>
                <a:gd name="connsiteX2" fmla="*/ 922351 w 922351"/>
                <a:gd name="connsiteY2" fmla="*/ 456418 h 456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2351" h="456418">
                  <a:moveTo>
                    <a:pt x="0" y="178123"/>
                  </a:moveTo>
                  <a:cubicBezTo>
                    <a:pt x="185530" y="71442"/>
                    <a:pt x="371061" y="-35238"/>
                    <a:pt x="524786" y="11145"/>
                  </a:cubicBezTo>
                  <a:cubicBezTo>
                    <a:pt x="678511" y="57527"/>
                    <a:pt x="800431" y="256972"/>
                    <a:pt x="922351" y="456418"/>
                  </a:cubicBezTo>
                </a:path>
              </a:pathLst>
            </a:custGeom>
            <a:noFill/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олилиния: фигура 76"/>
            <p:cNvSpPr/>
            <p:nvPr/>
          </p:nvSpPr>
          <p:spPr>
            <a:xfrm>
              <a:off x="6916909" y="2537284"/>
              <a:ext cx="818984" cy="787179"/>
            </a:xfrm>
            <a:custGeom>
              <a:avLst/>
              <a:gdLst>
                <a:gd name="connsiteX0" fmla="*/ 0 w 818984"/>
                <a:gd name="connsiteY0" fmla="*/ 787179 h 787179"/>
                <a:gd name="connsiteX1" fmla="*/ 238539 w 818984"/>
                <a:gd name="connsiteY1" fmla="*/ 270345 h 787179"/>
                <a:gd name="connsiteX2" fmla="*/ 818984 w 818984"/>
                <a:gd name="connsiteY2" fmla="*/ 0 h 78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8984" h="787179">
                  <a:moveTo>
                    <a:pt x="0" y="787179"/>
                  </a:moveTo>
                  <a:cubicBezTo>
                    <a:pt x="51021" y="594360"/>
                    <a:pt x="102042" y="401541"/>
                    <a:pt x="238539" y="270345"/>
                  </a:cubicBezTo>
                  <a:cubicBezTo>
                    <a:pt x="375036" y="139148"/>
                    <a:pt x="597010" y="69574"/>
                    <a:pt x="818984" y="0"/>
                  </a:cubicBezTo>
                </a:path>
              </a:pathLst>
            </a:custGeom>
            <a:noFill/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олилиния: фигура 77"/>
            <p:cNvSpPr/>
            <p:nvPr/>
          </p:nvSpPr>
          <p:spPr>
            <a:xfrm>
              <a:off x="8905461" y="2536466"/>
              <a:ext cx="1574358" cy="882595"/>
            </a:xfrm>
            <a:custGeom>
              <a:avLst/>
              <a:gdLst>
                <a:gd name="connsiteX0" fmla="*/ 1574358 w 1574358"/>
                <a:gd name="connsiteY0" fmla="*/ 882595 h 882595"/>
                <a:gd name="connsiteX1" fmla="*/ 1256306 w 1574358"/>
                <a:gd name="connsiteY1" fmla="*/ 413468 h 882595"/>
                <a:gd name="connsiteX2" fmla="*/ 0 w 1574358"/>
                <a:gd name="connsiteY2" fmla="*/ 0 h 88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4358" h="882595">
                  <a:moveTo>
                    <a:pt x="1574358" y="882595"/>
                  </a:moveTo>
                  <a:cubicBezTo>
                    <a:pt x="1546528" y="721581"/>
                    <a:pt x="1518699" y="560567"/>
                    <a:pt x="1256306" y="413468"/>
                  </a:cubicBezTo>
                  <a:cubicBezTo>
                    <a:pt x="993913" y="266369"/>
                    <a:pt x="496956" y="133184"/>
                    <a:pt x="0" y="0"/>
                  </a:cubicBezTo>
                </a:path>
              </a:pathLst>
            </a:custGeom>
            <a:noFill/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олилиния: фигура 80"/>
            <p:cNvSpPr/>
            <p:nvPr/>
          </p:nvSpPr>
          <p:spPr>
            <a:xfrm>
              <a:off x="7499841" y="3335757"/>
              <a:ext cx="1288111" cy="455217"/>
            </a:xfrm>
            <a:custGeom>
              <a:avLst/>
              <a:gdLst>
                <a:gd name="connsiteX0" fmla="*/ 0 w 1288111"/>
                <a:gd name="connsiteY0" fmla="*/ 296191 h 455217"/>
                <a:gd name="connsiteX1" fmla="*/ 405516 w 1288111"/>
                <a:gd name="connsiteY1" fmla="*/ 33798 h 455217"/>
                <a:gd name="connsiteX2" fmla="*/ 930302 w 1288111"/>
                <a:gd name="connsiteY2" fmla="*/ 49701 h 455217"/>
                <a:gd name="connsiteX3" fmla="*/ 1288111 w 1288111"/>
                <a:gd name="connsiteY3" fmla="*/ 455217 h 45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8111" h="455217">
                  <a:moveTo>
                    <a:pt x="0" y="296191"/>
                  </a:moveTo>
                  <a:cubicBezTo>
                    <a:pt x="125233" y="185535"/>
                    <a:pt x="250466" y="74880"/>
                    <a:pt x="405516" y="33798"/>
                  </a:cubicBezTo>
                  <a:cubicBezTo>
                    <a:pt x="560566" y="-7284"/>
                    <a:pt x="783203" y="-20535"/>
                    <a:pt x="930302" y="49701"/>
                  </a:cubicBezTo>
                  <a:cubicBezTo>
                    <a:pt x="1077401" y="119937"/>
                    <a:pt x="1182756" y="287577"/>
                    <a:pt x="1288111" y="455217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олилиния: фигура 84"/>
            <p:cNvSpPr/>
            <p:nvPr/>
          </p:nvSpPr>
          <p:spPr>
            <a:xfrm flipH="1">
              <a:off x="9208882" y="3371486"/>
              <a:ext cx="1807836" cy="455217"/>
            </a:xfrm>
            <a:custGeom>
              <a:avLst/>
              <a:gdLst>
                <a:gd name="connsiteX0" fmla="*/ 0 w 1288111"/>
                <a:gd name="connsiteY0" fmla="*/ 296191 h 455217"/>
                <a:gd name="connsiteX1" fmla="*/ 405516 w 1288111"/>
                <a:gd name="connsiteY1" fmla="*/ 33798 h 455217"/>
                <a:gd name="connsiteX2" fmla="*/ 930302 w 1288111"/>
                <a:gd name="connsiteY2" fmla="*/ 49701 h 455217"/>
                <a:gd name="connsiteX3" fmla="*/ 1288111 w 1288111"/>
                <a:gd name="connsiteY3" fmla="*/ 455217 h 45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8111" h="455217">
                  <a:moveTo>
                    <a:pt x="0" y="296191"/>
                  </a:moveTo>
                  <a:cubicBezTo>
                    <a:pt x="125233" y="185535"/>
                    <a:pt x="250466" y="74880"/>
                    <a:pt x="405516" y="33798"/>
                  </a:cubicBezTo>
                  <a:cubicBezTo>
                    <a:pt x="560566" y="-7284"/>
                    <a:pt x="783203" y="-20535"/>
                    <a:pt x="930302" y="49701"/>
                  </a:cubicBezTo>
                  <a:cubicBezTo>
                    <a:pt x="1077401" y="119937"/>
                    <a:pt x="1182756" y="287577"/>
                    <a:pt x="1288111" y="455217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57028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: скругленные противолежащие углы 22"/>
          <p:cNvSpPr/>
          <p:nvPr/>
        </p:nvSpPr>
        <p:spPr>
          <a:xfrm>
            <a:off x="6694861" y="1800612"/>
            <a:ext cx="5342910" cy="1950106"/>
          </a:xfrm>
          <a:prstGeom prst="round2Diag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457199" y="165982"/>
            <a:ext cx="11339362" cy="740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</a:rPr>
              <a:t>Клонирование контроллера домена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199" y="1066800"/>
            <a:ext cx="6190091" cy="5105400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Контроллеры домена могут быть клонированы для:</a:t>
            </a:r>
          </a:p>
          <a:p>
            <a:pPr marL="357188" indent="-261938">
              <a:buFont typeface="Wingdings" panose="05000000000000000000" pitchFamily="2" charset="2"/>
              <a:buChar char="ü"/>
            </a:pP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Быстрого развертывания</a:t>
            </a:r>
          </a:p>
          <a:p>
            <a:pPr marL="357188" indent="-261938">
              <a:buFont typeface="Wingdings" panose="05000000000000000000" pitchFamily="2" charset="2"/>
              <a:buChar char="ü"/>
            </a:pP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Использования частных облаков</a:t>
            </a:r>
          </a:p>
          <a:p>
            <a:pPr marL="357188" indent="-261938">
              <a:buFont typeface="Wingdings" panose="05000000000000000000" pitchFamily="2" charset="2"/>
              <a:buChar char="ü"/>
            </a:pP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Стратегий восстановления</a:t>
            </a:r>
          </a:p>
          <a:p>
            <a:pPr marL="0" indent="0">
              <a:buNone/>
            </a:pP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Для клонирования исходного контроллера домена:</a:t>
            </a:r>
          </a:p>
          <a:p>
            <a:pPr marL="357188" indent="-269875">
              <a:buFont typeface="Wingdings" panose="05000000000000000000" pitchFamily="2" charset="2"/>
              <a:buChar char="ü"/>
            </a:pP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Добавьте контроллер домена в группу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Cloneable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Controllers</a:t>
            </a:r>
            <a:endParaRPr lang="ru-RU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269875">
              <a:buFont typeface="Wingdings" panose="05000000000000000000" pitchFamily="2" charset="2"/>
              <a:buChar char="ü"/>
            </a:pP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Проверьте совместимость приложений и услуг</a:t>
            </a:r>
          </a:p>
          <a:p>
            <a:pPr marL="357188" indent="-269875">
              <a:buFont typeface="Wingdings" panose="05000000000000000000" pitchFamily="2" charset="2"/>
              <a:buChar char="ü"/>
            </a:pP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Создайте файл DCCloneConfig.xml</a:t>
            </a:r>
          </a:p>
          <a:p>
            <a:pPr marL="357188" indent="-269875">
              <a:buFont typeface="Wingdings" panose="05000000000000000000" pitchFamily="2" charset="2"/>
              <a:buChar char="ü"/>
            </a:pP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Запустите клон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593481" y="1119218"/>
            <a:ext cx="5598519" cy="740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C00000"/>
                </a:solidFill>
              </a:rPr>
              <a:t>Демонстрация</a:t>
            </a:r>
            <a:r>
              <a:rPr lang="en-US" sz="1800" b="1" dirty="0">
                <a:solidFill>
                  <a:srgbClr val="C00000"/>
                </a:solidFill>
              </a:rPr>
              <a:t>: </a:t>
            </a:r>
            <a:r>
              <a:rPr lang="ru-RU" sz="1800" b="1" dirty="0">
                <a:solidFill>
                  <a:srgbClr val="C00000"/>
                </a:solidFill>
              </a:rPr>
              <a:t>клонирование контроллера домена </a:t>
            </a:r>
          </a:p>
          <a:p>
            <a:pPr algn="ctr"/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11043" y="1911969"/>
            <a:ext cx="5194589" cy="1939517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данной демонстрации, Вы увидите как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indent="-276225">
              <a:buSzPct val="95000"/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Подготавливать исходного контроллера домена к клонированию</a:t>
            </a:r>
          </a:p>
          <a:p>
            <a:pPr lvl="1" indent="-276225">
              <a:buSzPct val="95000"/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Экспортировать виртуальную машину-источник</a:t>
            </a:r>
          </a:p>
          <a:p>
            <a:pPr lvl="1" indent="-276225">
              <a:buSzPct val="95000"/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Создавать и запустить клонированный контроллер домена</a:t>
            </a: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&amp;Kcy;&amp;acy;&amp;rcy;&amp;tcy;&amp;icy;&amp;ncy;&amp;kcy;&amp;icy; &amp;pcy;&amp;ocy; &amp;zcy;&amp;acy;&amp;pcy;&amp;rcy;&amp;ocy;&amp;scy;&amp;ucy; DCCloneConfig.xm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" t="-16030" r="-132" b="16030"/>
          <a:stretch/>
        </p:blipFill>
        <p:spPr bwMode="auto">
          <a:xfrm>
            <a:off x="601150" y="3976158"/>
            <a:ext cx="5890384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>
            <a:off x="6946997" y="3851486"/>
            <a:ext cx="5252877" cy="2753572"/>
            <a:chOff x="6746817" y="3896140"/>
            <a:chExt cx="5252877" cy="2753572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9961470" y="4548496"/>
              <a:ext cx="772394" cy="1168927"/>
              <a:chOff x="9190590" y="3935830"/>
              <a:chExt cx="1152407" cy="1692714"/>
            </a:xfrm>
          </p:grpSpPr>
          <p:pic>
            <p:nvPicPr>
              <p:cNvPr id="10" name="Picture 2" descr="File-Application_Server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90590" y="3935830"/>
                <a:ext cx="976211" cy="1632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4" descr="&amp;Kcy;&amp;acy;&amp;rcy;&amp;tcy;&amp;icy;&amp;ncy;&amp;kcy;&amp;icy; &amp;pcy;&amp;ocy; &amp;zcy;&amp;acy;&amp;pcy;&amp;rcy;&amp;ocy;&amp;scy;&amp;ucy; windows server 2012 Web Application Proxy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63447" b="73551" l="56000" r="69500">
                            <a14:foregroundMark x1="63750" y1="66122" x2="63750" y2="66122"/>
                            <a14:foregroundMark x1="61875" y1="71471" x2="61875" y2="71471"/>
                            <a14:foregroundMark x1="65625" y1="70877" x2="65625" y2="7087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910" t="62415" r="28772" b="26845"/>
              <a:stretch/>
            </p:blipFill>
            <p:spPr bwMode="auto">
              <a:xfrm>
                <a:off x="9190590" y="5067006"/>
                <a:ext cx="699898" cy="3944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39170" y="5024717"/>
                <a:ext cx="603827" cy="603827"/>
              </a:xfrm>
              <a:prstGeom prst="rect">
                <a:avLst/>
              </a:prstGeom>
            </p:spPr>
          </p:pic>
        </p:grpSp>
        <p:sp>
          <p:nvSpPr>
            <p:cNvPr id="13" name="Стрелка: изогнутая вниз 12"/>
            <p:cNvSpPr/>
            <p:nvPr/>
          </p:nvSpPr>
          <p:spPr>
            <a:xfrm>
              <a:off x="7474883" y="3896140"/>
              <a:ext cx="2782300" cy="829040"/>
            </a:xfrm>
            <a:prstGeom prst="curvedDown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8996342" y="5480785"/>
              <a:ext cx="772394" cy="1168927"/>
              <a:chOff x="9190590" y="3935830"/>
              <a:chExt cx="1152407" cy="1692714"/>
            </a:xfrm>
          </p:grpSpPr>
          <p:pic>
            <p:nvPicPr>
              <p:cNvPr id="15" name="Picture 2" descr="File-Application_Server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90590" y="3935830"/>
                <a:ext cx="976211" cy="1632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4" descr="&amp;Kcy;&amp;acy;&amp;rcy;&amp;tcy;&amp;icy;&amp;ncy;&amp;kcy;&amp;icy; &amp;pcy;&amp;ocy; &amp;zcy;&amp;acy;&amp;pcy;&amp;rcy;&amp;ocy;&amp;scy;&amp;ucy; windows server 2012 Web Application Proxy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63447" b="73551" l="56000" r="69500">
                            <a14:foregroundMark x1="63750" y1="66122" x2="63750" y2="66122"/>
                            <a14:foregroundMark x1="61875" y1="71471" x2="61875" y2="71471"/>
                            <a14:foregroundMark x1="65625" y1="70877" x2="65625" y2="7087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910" t="62415" r="28772" b="26845"/>
              <a:stretch/>
            </p:blipFill>
            <p:spPr bwMode="auto">
              <a:xfrm>
                <a:off x="9190590" y="5067006"/>
                <a:ext cx="699898" cy="3944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39170" y="5024717"/>
                <a:ext cx="603827" cy="603827"/>
              </a:xfrm>
              <a:prstGeom prst="rect">
                <a:avLst/>
              </a:prstGeom>
            </p:spPr>
          </p:pic>
        </p:grpSp>
        <p:sp>
          <p:nvSpPr>
            <p:cNvPr id="19" name="Стрелка: изогнутая вниз 18"/>
            <p:cNvSpPr/>
            <p:nvPr/>
          </p:nvSpPr>
          <p:spPr>
            <a:xfrm>
              <a:off x="7534647" y="4660391"/>
              <a:ext cx="2067079" cy="966696"/>
            </a:xfrm>
            <a:prstGeom prst="curvedDown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7" name="Picture 2" descr="File-Application_Serv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6909" y="4606350"/>
              <a:ext cx="976211" cy="1632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 descr="&amp;Kcy;&amp;acy;&amp;rcy;&amp;tcy;&amp;icy;&amp;ncy;&amp;kcy;&amp;icy; &amp;pcy;&amp;ocy; &amp;zcy;&amp;acy;&amp;pcy;&amp;rcy;&amp;ocy;&amp;scy;&amp;ucy; windows server 2012 Web Application Proxy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3447" b="73551" l="56000" r="69500">
                          <a14:foregroundMark x1="63750" y1="66122" x2="63750" y2="66122"/>
                          <a14:foregroundMark x1="61875" y1="71471" x2="61875" y2="71471"/>
                          <a14:foregroundMark x1="65625" y1="70877" x2="65625" y2="70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10" t="62415" r="28772" b="26845"/>
            <a:stretch/>
          </p:blipFill>
          <p:spPr bwMode="auto">
            <a:xfrm>
              <a:off x="6946997" y="5670833"/>
              <a:ext cx="699898" cy="394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5577" y="5628544"/>
              <a:ext cx="603827" cy="60382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746817" y="6238893"/>
              <a:ext cx="1967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Контроллер домена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032305" y="5670833"/>
              <a:ext cx="1967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Клон 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747581" y="6284702"/>
              <a:ext cx="1967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Клон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2507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64960" y="1100728"/>
            <a:ext cx="6578116" cy="3359954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ru-RU" sz="16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RODCs</a:t>
            </a:r>
            <a:r>
              <a:rPr lang="ru-RU" sz="1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обеспечивают несколько важных функций:</a:t>
            </a:r>
          </a:p>
          <a:p>
            <a:pPr lvl="1" indent="-276225">
              <a:buSzPct val="100000"/>
              <a:buFont typeface="Wingdings" panose="05000000000000000000" pitchFamily="2" charset="2"/>
              <a:buChar char="ü"/>
            </a:pPr>
            <a:r>
              <a:rPr lang="ru-RU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Credential</a:t>
            </a: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caching</a:t>
            </a:r>
            <a:endParaRPr lang="ru-RU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276225">
              <a:buSzPct val="100000"/>
              <a:buFont typeface="Wingdings" panose="05000000000000000000" pitchFamily="2" charset="2"/>
              <a:buChar char="ü"/>
            </a:pP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Разделение административных ролей</a:t>
            </a:r>
          </a:p>
          <a:p>
            <a:pPr lvl="1" indent="-276225">
              <a:buSzPct val="100000"/>
              <a:buFont typeface="Wingdings" panose="05000000000000000000" pitchFamily="2" charset="2"/>
              <a:buChar char="ü"/>
            </a:pPr>
            <a:r>
              <a:rPr lang="ru-RU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Read-only</a:t>
            </a: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DNS</a:t>
            </a: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развертывания RODC:</a:t>
            </a:r>
          </a:p>
          <a:p>
            <a:pPr marL="444500" lvl="1" indent="-261938">
              <a:buSzPct val="100000"/>
              <a:buFont typeface="+mj-lt"/>
              <a:buAutoNum type="arabicPeriod"/>
              <a:tabLst>
                <a:tab pos="182563" algn="l"/>
              </a:tabLs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Убедитесь, что в AD DS нет учетной записи компьютера для нового RODC</a:t>
            </a:r>
          </a:p>
          <a:p>
            <a:pPr marL="444500" lvl="1" indent="-261938">
              <a:buSzPct val="100000"/>
              <a:buFont typeface="+mj-lt"/>
              <a:buAutoNum type="arabicPeriod"/>
              <a:tabLst>
                <a:tab pos="182563" algn="l"/>
              </a:tabLs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Подготовьте учетную запись RODC в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AD DS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контейнере контроллеров домена</a:t>
            </a:r>
          </a:p>
          <a:p>
            <a:pPr marL="444500" lvl="1" indent="-261938">
              <a:buSzPct val="100000"/>
              <a:buFont typeface="+mj-lt"/>
              <a:buAutoNum type="arabicPeriod"/>
              <a:tabLst>
                <a:tab pos="182563" algn="l"/>
              </a:tabLs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Запустите мастер установки AD DS на новом RODC</a:t>
            </a:r>
          </a:p>
          <a:p>
            <a:pPr lvl="1"/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0375" y="95617"/>
            <a:ext cx="42637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70C0"/>
              </a:buClr>
            </a:pPr>
            <a:r>
              <a:rPr lang="ru-RU" sz="3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Внедрение </a:t>
            </a:r>
            <a:r>
              <a:rPr lang="en-US" sz="3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RODCs</a:t>
            </a:r>
          </a:p>
        </p:txBody>
      </p:sp>
      <p:grpSp>
        <p:nvGrpSpPr>
          <p:cNvPr id="63" name="Группа 62"/>
          <p:cNvGrpSpPr/>
          <p:nvPr/>
        </p:nvGrpSpPr>
        <p:grpSpPr>
          <a:xfrm>
            <a:off x="7129167" y="984382"/>
            <a:ext cx="4430499" cy="5723390"/>
            <a:chOff x="6984387" y="992002"/>
            <a:chExt cx="4430499" cy="5723390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flipH="1">
              <a:off x="8481657" y="2838616"/>
              <a:ext cx="243413" cy="723568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H="1">
              <a:off x="9202840" y="2982623"/>
              <a:ext cx="1211" cy="1951612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>
              <a:endCxn id="19" idx="0"/>
            </p:cNvCxnSpPr>
            <p:nvPr/>
          </p:nvCxnSpPr>
          <p:spPr>
            <a:xfrm>
              <a:off x="9690598" y="2791431"/>
              <a:ext cx="605342" cy="1522644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Овал 29"/>
            <p:cNvSpPr/>
            <p:nvPr/>
          </p:nvSpPr>
          <p:spPr>
            <a:xfrm>
              <a:off x="6984387" y="3376811"/>
              <a:ext cx="2141020" cy="1534602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9273866" y="3363324"/>
              <a:ext cx="2141020" cy="1534602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8080044" y="4760040"/>
              <a:ext cx="2141020" cy="1534602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8092575" y="1466349"/>
              <a:ext cx="2141020" cy="1534602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2" descr="File-Application_Serve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6976" y="1852653"/>
              <a:ext cx="469363" cy="784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 descr="&amp;Kcy;&amp;acy;&amp;rcy;&amp;tcy;&amp;icy;&amp;ncy;&amp;kcy;&amp;icy; &amp;pcy;&amp;ocy; &amp;zcy;&amp;acy;&amp;pcy;&amp;rcy;&amp;ocy;&amp;scy;&amp;ucy; windows server 2012 Web Application Proxy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3447" b="73551" l="56000" r="69500">
                          <a14:foregroundMark x1="63750" y1="66122" x2="63750" y2="66122"/>
                          <a14:foregroundMark x1="61875" y1="71471" x2="61875" y2="71471"/>
                          <a14:foregroundMark x1="65625" y1="70877" x2="65625" y2="70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10" t="62415" r="28772" b="26845"/>
            <a:stretch/>
          </p:blipFill>
          <p:spPr bwMode="auto">
            <a:xfrm>
              <a:off x="8246976" y="1912088"/>
              <a:ext cx="563187" cy="31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File-Application_Serve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0736" y="3007281"/>
              <a:ext cx="469363" cy="784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 descr="&amp;Kcy;&amp;acy;&amp;rcy;&amp;tcy;&amp;icy;&amp;ncy;&amp;kcy;&amp;icy; &amp;pcy;&amp;ocy; &amp;zcy;&amp;acy;&amp;pcy;&amp;rcy;&amp;ocy;&amp;scy;&amp;ucy; windows server 2012 Web Application Proxy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3447" b="73551" l="56000" r="69500">
                          <a14:foregroundMark x1="63750" y1="66122" x2="63750" y2="66122"/>
                          <a14:foregroundMark x1="61875" y1="71471" x2="61875" y2="71471"/>
                          <a14:foregroundMark x1="65625" y1="70877" x2="65625" y2="70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10" t="62415" r="28772" b="26845"/>
            <a:stretch/>
          </p:blipFill>
          <p:spPr bwMode="auto">
            <a:xfrm>
              <a:off x="7850736" y="3066716"/>
              <a:ext cx="563187" cy="31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File-Application_Serve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8914" y="3007281"/>
              <a:ext cx="469363" cy="784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" descr="&amp;Kcy;&amp;acy;&amp;rcy;&amp;tcy;&amp;icy;&amp;ncy;&amp;kcy;&amp;icy; &amp;pcy;&amp;ocy; &amp;zcy;&amp;acy;&amp;pcy;&amp;rcy;&amp;ocy;&amp;scy;&amp;ucy; windows server 2012 Web Application Proxy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3447" b="73551" l="56000" r="69500">
                          <a14:foregroundMark x1="63750" y1="66122" x2="63750" y2="66122"/>
                          <a14:foregroundMark x1="61875" y1="71471" x2="61875" y2="71471"/>
                          <a14:foregroundMark x1="65625" y1="70877" x2="65625" y2="70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10" t="62415" r="28772" b="26845"/>
            <a:stretch/>
          </p:blipFill>
          <p:spPr bwMode="auto">
            <a:xfrm>
              <a:off x="9998914" y="3066716"/>
              <a:ext cx="563187" cy="31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File-Application_Serve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5487" y="4356752"/>
              <a:ext cx="469363" cy="784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" descr="&amp;Kcy;&amp;acy;&amp;rcy;&amp;tcy;&amp;icy;&amp;ncy;&amp;kcy;&amp;icy; &amp;pcy;&amp;ocy; &amp;zcy;&amp;acy;&amp;pcy;&amp;rcy;&amp;ocy;&amp;scy;&amp;ucy; windows server 2012 Web Application Proxy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3447" b="73551" l="56000" r="69500">
                          <a14:foregroundMark x1="63750" y1="66122" x2="63750" y2="66122"/>
                          <a14:foregroundMark x1="61875" y1="71471" x2="61875" y2="71471"/>
                          <a14:foregroundMark x1="65625" y1="70877" x2="65625" y2="70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10" t="62415" r="28772" b="26845"/>
            <a:stretch/>
          </p:blipFill>
          <p:spPr bwMode="auto">
            <a:xfrm>
              <a:off x="8925487" y="4416187"/>
              <a:ext cx="563187" cy="31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8715541" y="1726210"/>
              <a:ext cx="13199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Доступный для записи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контроллер домена 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Windows Server 2012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, находящийся в защищенном 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DC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405154" y="3757396"/>
              <a:ext cx="13199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Windows Server 2012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RODC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620549" y="3752302"/>
              <a:ext cx="13199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Windows Server 2012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RODC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481657" y="5055189"/>
              <a:ext cx="13199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Windows Server 2012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RODC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819198" y="992002"/>
              <a:ext cx="26748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Центральная область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(Headquarters)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901564" y="6253727"/>
              <a:ext cx="26748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Филиал</a:t>
              </a:r>
            </a:p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Менее защищенная область)</a:t>
              </a:r>
            </a:p>
          </p:txBody>
        </p:sp>
        <p:cxnSp>
          <p:nvCxnSpPr>
            <p:cNvPr id="42" name="Прямая со стрелкой 41"/>
            <p:cNvCxnSpPr/>
            <p:nvPr/>
          </p:nvCxnSpPr>
          <p:spPr>
            <a:xfrm flipV="1">
              <a:off x="7529577" y="4133876"/>
              <a:ext cx="206734" cy="21332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/>
            <p:nvPr/>
          </p:nvCxnSpPr>
          <p:spPr>
            <a:xfrm flipV="1">
              <a:off x="8074090" y="4157507"/>
              <a:ext cx="29870" cy="31009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/>
            <p:nvPr/>
          </p:nvCxnSpPr>
          <p:spPr>
            <a:xfrm flipH="1" flipV="1">
              <a:off x="8408746" y="4130625"/>
              <a:ext cx="251948" cy="26325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1" t="16799" r="45024" b="46451"/>
            <a:stretch/>
          </p:blipFill>
          <p:spPr>
            <a:xfrm>
              <a:off x="7266825" y="4185365"/>
              <a:ext cx="520361" cy="521597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1" t="16799" r="45024" b="46451"/>
            <a:stretch/>
          </p:blipFill>
          <p:spPr>
            <a:xfrm>
              <a:off x="7851540" y="4322200"/>
              <a:ext cx="520361" cy="521597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1" t="16799" r="45024" b="46451"/>
            <a:stretch/>
          </p:blipFill>
          <p:spPr>
            <a:xfrm>
              <a:off x="8464890" y="4185365"/>
              <a:ext cx="520361" cy="521597"/>
            </a:xfrm>
            <a:prstGeom prst="rect">
              <a:avLst/>
            </a:prstGeom>
          </p:spPr>
        </p:pic>
        <p:cxnSp>
          <p:nvCxnSpPr>
            <p:cNvPr id="53" name="Прямая со стрелкой 52"/>
            <p:cNvCxnSpPr/>
            <p:nvPr/>
          </p:nvCxnSpPr>
          <p:spPr>
            <a:xfrm flipV="1">
              <a:off x="9748404" y="4100041"/>
              <a:ext cx="202375" cy="19911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>
              <a:endCxn id="35" idx="2"/>
            </p:cNvCxnSpPr>
            <p:nvPr/>
          </p:nvCxnSpPr>
          <p:spPr>
            <a:xfrm flipV="1">
              <a:off x="10271163" y="4152412"/>
              <a:ext cx="9344" cy="30826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Прямая со стрелкой 57"/>
            <p:cNvCxnSpPr/>
            <p:nvPr/>
          </p:nvCxnSpPr>
          <p:spPr>
            <a:xfrm flipH="1" flipV="1">
              <a:off x="10552756" y="4130625"/>
              <a:ext cx="239974" cy="26716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1" t="16799" r="45024" b="46451"/>
            <a:stretch/>
          </p:blipFill>
          <p:spPr>
            <a:xfrm>
              <a:off x="9478553" y="4152412"/>
              <a:ext cx="520361" cy="521597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1" t="16799" r="45024" b="46451"/>
            <a:stretch/>
          </p:blipFill>
          <p:spPr>
            <a:xfrm>
              <a:off x="10035759" y="4314075"/>
              <a:ext cx="520361" cy="521597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1" t="16799" r="45024" b="46451"/>
            <a:stretch/>
          </p:blipFill>
          <p:spPr>
            <a:xfrm>
              <a:off x="10582844" y="4199883"/>
              <a:ext cx="520361" cy="521597"/>
            </a:xfrm>
            <a:prstGeom prst="rect">
              <a:avLst/>
            </a:prstGeom>
          </p:spPr>
        </p:pic>
        <p:cxnSp>
          <p:nvCxnSpPr>
            <p:cNvPr id="60" name="Прямая со стрелкой 59"/>
            <p:cNvCxnSpPr/>
            <p:nvPr/>
          </p:nvCxnSpPr>
          <p:spPr>
            <a:xfrm flipV="1">
              <a:off x="8575607" y="5455299"/>
              <a:ext cx="226175" cy="25914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Прямая со стрелкой 61"/>
            <p:cNvCxnSpPr/>
            <p:nvPr/>
          </p:nvCxnSpPr>
          <p:spPr>
            <a:xfrm flipV="1">
              <a:off x="9160168" y="5475819"/>
              <a:ext cx="0" cy="39833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Прямая со стрелкой 64"/>
            <p:cNvCxnSpPr/>
            <p:nvPr/>
          </p:nvCxnSpPr>
          <p:spPr>
            <a:xfrm flipH="1" flipV="1">
              <a:off x="9488674" y="5455299"/>
              <a:ext cx="259730" cy="35558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1" t="16799" r="45024" b="46451"/>
            <a:stretch/>
          </p:blipFill>
          <p:spPr>
            <a:xfrm>
              <a:off x="8287673" y="5481526"/>
              <a:ext cx="520361" cy="521597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1" t="16799" r="45024" b="46451"/>
            <a:stretch/>
          </p:blipFill>
          <p:spPr>
            <a:xfrm>
              <a:off x="8925412" y="5623508"/>
              <a:ext cx="520361" cy="521597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1" t="16799" r="45024" b="46451"/>
            <a:stretch/>
          </p:blipFill>
          <p:spPr>
            <a:xfrm>
              <a:off x="9555586" y="5504857"/>
              <a:ext cx="520361" cy="521597"/>
            </a:xfrm>
            <a:prstGeom prst="rect">
              <a:avLst/>
            </a:prstGeom>
          </p:spPr>
        </p:pic>
      </p:grpSp>
      <p:grpSp>
        <p:nvGrpSpPr>
          <p:cNvPr id="93" name="Группа 92"/>
          <p:cNvGrpSpPr/>
          <p:nvPr/>
        </p:nvGrpSpPr>
        <p:grpSpPr>
          <a:xfrm>
            <a:off x="1386840" y="4306455"/>
            <a:ext cx="5982096" cy="2449375"/>
            <a:chOff x="1386840" y="4306455"/>
            <a:chExt cx="5982096" cy="2449375"/>
          </a:xfrm>
        </p:grpSpPr>
        <p:sp>
          <p:nvSpPr>
            <p:cNvPr id="64" name="Овал 63"/>
            <p:cNvSpPr/>
            <p:nvPr/>
          </p:nvSpPr>
          <p:spPr>
            <a:xfrm>
              <a:off x="1386840" y="4306455"/>
              <a:ext cx="2423160" cy="1712379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4941680" y="5020496"/>
              <a:ext cx="2423160" cy="1712379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6" name="Группа 65"/>
            <p:cNvGrpSpPr/>
            <p:nvPr/>
          </p:nvGrpSpPr>
          <p:grpSpPr>
            <a:xfrm>
              <a:off x="1809199" y="4461706"/>
              <a:ext cx="783074" cy="1093282"/>
              <a:chOff x="-645914" y="4594799"/>
              <a:chExt cx="1162495" cy="1632543"/>
            </a:xfrm>
          </p:grpSpPr>
          <p:pic>
            <p:nvPicPr>
              <p:cNvPr id="71" name="Picture 2" descr="File-Application_Server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45914" y="4594799"/>
                <a:ext cx="976211" cy="1632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" name="Рисунок 7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7246" y="5616993"/>
                <a:ext cx="603827" cy="603827"/>
              </a:xfrm>
              <a:prstGeom prst="rect">
                <a:avLst/>
              </a:prstGeom>
            </p:spPr>
          </p:pic>
        </p:grpSp>
        <p:grpSp>
          <p:nvGrpSpPr>
            <p:cNvPr id="73" name="Группа 72"/>
            <p:cNvGrpSpPr/>
            <p:nvPr/>
          </p:nvGrpSpPr>
          <p:grpSpPr>
            <a:xfrm>
              <a:off x="5234338" y="5211394"/>
              <a:ext cx="783074" cy="1093282"/>
              <a:chOff x="-645914" y="4594799"/>
              <a:chExt cx="1162495" cy="1632543"/>
            </a:xfrm>
          </p:grpSpPr>
          <p:pic>
            <p:nvPicPr>
              <p:cNvPr id="74" name="Picture 2" descr="File-Application_Server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45914" y="4594799"/>
                <a:ext cx="976211" cy="1632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5" name="Рисунок 7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7246" y="5616993"/>
                <a:ext cx="603827" cy="603827"/>
              </a:xfrm>
              <a:prstGeom prst="rect">
                <a:avLst/>
              </a:prstGeom>
            </p:spPr>
          </p:pic>
        </p:grpSp>
        <p:sp>
          <p:nvSpPr>
            <p:cNvPr id="67" name="Прямоугольник: загнутый угол 66"/>
            <p:cNvSpPr/>
            <p:nvPr/>
          </p:nvSpPr>
          <p:spPr>
            <a:xfrm>
              <a:off x="2853351" y="5306048"/>
              <a:ext cx="416746" cy="447039"/>
            </a:xfrm>
            <a:prstGeom prst="foldedCorner">
              <a:avLst>
                <a:gd name="adj" fmla="val 27638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2463441" y="5728790"/>
              <a:ext cx="13465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отфильтрованный набор атрибутов</a:t>
              </a: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1463891" y="5529568"/>
              <a:ext cx="1346559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Нормальный 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DC</a:t>
              </a: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4741756" y="6246107"/>
              <a:ext cx="1346559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RODC</a:t>
              </a: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80" name="Picture 2" descr="File-Application_Serve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5514" y="4971914"/>
              <a:ext cx="475812" cy="79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32" descr="EndUser_Male_Righ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582" y="5814823"/>
              <a:ext cx="569699" cy="779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Прямоугольник 81"/>
            <p:cNvSpPr/>
            <p:nvPr/>
          </p:nvSpPr>
          <p:spPr>
            <a:xfrm>
              <a:off x="6022377" y="6524998"/>
              <a:ext cx="1346559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Пользователь</a:t>
              </a: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5481504" y="4788094"/>
              <a:ext cx="1346559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Чтение, не запись</a:t>
              </a: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1496837" y="6169162"/>
              <a:ext cx="177871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Главный офис</a:t>
              </a: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4026986" y="6399178"/>
              <a:ext cx="177871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Филиал</a:t>
              </a:r>
            </a:p>
          </p:txBody>
        </p:sp>
        <p:sp>
          <p:nvSpPr>
            <p:cNvPr id="76" name="Стрелка: вправо 75"/>
            <p:cNvSpPr/>
            <p:nvPr/>
          </p:nvSpPr>
          <p:spPr>
            <a:xfrm rot="736404">
              <a:off x="2568859" y="4810392"/>
              <a:ext cx="2563690" cy="661059"/>
            </a:xfrm>
            <a:prstGeom prst="righ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рямоугольник 86"/>
            <p:cNvSpPr/>
            <p:nvPr/>
          </p:nvSpPr>
          <p:spPr>
            <a:xfrm rot="716684">
              <a:off x="2793825" y="4999547"/>
              <a:ext cx="201696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Нормальная репликация </a:t>
              </a:r>
              <a:r>
                <a:rPr lang="en-US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</a:t>
              </a:r>
              <a:endPara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Стрелка: влево 76"/>
            <p:cNvSpPr/>
            <p:nvPr/>
          </p:nvSpPr>
          <p:spPr>
            <a:xfrm rot="20627081">
              <a:off x="5887936" y="5073699"/>
              <a:ext cx="493632" cy="236285"/>
            </a:xfrm>
            <a:prstGeom prst="lef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8" name="Прямая со стрелкой 87"/>
            <p:cNvCxnSpPr/>
            <p:nvPr/>
          </p:nvCxnSpPr>
          <p:spPr>
            <a:xfrm flipH="1" flipV="1">
              <a:off x="5891928" y="5736389"/>
              <a:ext cx="549490" cy="575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Полилиния: фигура 90"/>
            <p:cNvSpPr/>
            <p:nvPr/>
          </p:nvSpPr>
          <p:spPr>
            <a:xfrm>
              <a:off x="2613660" y="4430617"/>
              <a:ext cx="2720340" cy="773843"/>
            </a:xfrm>
            <a:custGeom>
              <a:avLst/>
              <a:gdLst>
                <a:gd name="connsiteX0" fmla="*/ 2720340 w 2720340"/>
                <a:gd name="connsiteY0" fmla="*/ 773843 h 773843"/>
                <a:gd name="connsiteX1" fmla="*/ 1638300 w 2720340"/>
                <a:gd name="connsiteY1" fmla="*/ 57563 h 773843"/>
                <a:gd name="connsiteX2" fmla="*/ 0 w 2720340"/>
                <a:gd name="connsiteY2" fmla="*/ 95663 h 77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0340" h="773843">
                  <a:moveTo>
                    <a:pt x="2720340" y="773843"/>
                  </a:moveTo>
                  <a:cubicBezTo>
                    <a:pt x="2406015" y="472218"/>
                    <a:pt x="2091690" y="170593"/>
                    <a:pt x="1638300" y="57563"/>
                  </a:cubicBezTo>
                  <a:cubicBezTo>
                    <a:pt x="1184910" y="-55467"/>
                    <a:pt x="592455" y="20098"/>
                    <a:pt x="0" y="95663"/>
                  </a:cubicBezTo>
                </a:path>
              </a:pathLst>
            </a:custGeom>
            <a:noFill/>
            <a:ln w="19050"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2394554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скругленные углы 8"/>
          <p:cNvSpPr/>
          <p:nvPr/>
        </p:nvSpPr>
        <p:spPr>
          <a:xfrm>
            <a:off x="2020185" y="4123032"/>
            <a:ext cx="3427375" cy="12145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4906708" y="4948874"/>
            <a:ext cx="3871" cy="589420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Прямоугольник: скругленные противолежащие углы 7"/>
          <p:cNvSpPr/>
          <p:nvPr/>
        </p:nvSpPr>
        <p:spPr>
          <a:xfrm>
            <a:off x="6515100" y="1889518"/>
            <a:ext cx="5455919" cy="2725668"/>
          </a:xfrm>
          <a:prstGeom prst="round2Diag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458788" y="112774"/>
            <a:ext cx="11457305" cy="740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</a:rPr>
              <a:t>Управление</a:t>
            </a:r>
            <a:r>
              <a:rPr lang="en-US" sz="3600" dirty="0">
                <a:solidFill>
                  <a:schemeClr val="bg1"/>
                </a:solidFill>
              </a:rPr>
              <a:t> Credential Caching </a:t>
            </a:r>
            <a:r>
              <a:rPr lang="ru-RU" sz="3600" dirty="0">
                <a:solidFill>
                  <a:schemeClr val="bg1"/>
                </a:solidFill>
              </a:rPr>
              <a:t>на </a:t>
            </a:r>
            <a:r>
              <a:rPr lang="en-US" sz="3600" dirty="0">
                <a:solidFill>
                  <a:schemeClr val="bg1"/>
                </a:solidFill>
              </a:rPr>
              <a:t>RODC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71463" y="1007638"/>
            <a:ext cx="6437312" cy="3314565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58775" indent="-358775">
              <a:buFont typeface="Wingdings" panose="05000000000000000000" pitchFamily="2" charset="2"/>
              <a:buChar char="q"/>
            </a:pP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Credential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caching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управляется с помощью политики репликации паролей</a:t>
            </a: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Политика репликации паролей определяет, какие учетные данные кэшируются на RODC</a:t>
            </a:r>
          </a:p>
          <a:p>
            <a:pPr marL="625475" lvl="1" indent="-266700"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Учетные записи пользователей</a:t>
            </a:r>
          </a:p>
          <a:p>
            <a:pPr marL="625475" lvl="1" indent="-266700"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Учетные записи компьютеров</a:t>
            </a: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Содержит списки разрешений и запретов</a:t>
            </a:r>
          </a:p>
          <a:p>
            <a:pPr marL="644525" lvl="1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Группа разрешения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репликаций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паролей RODC</a:t>
            </a:r>
          </a:p>
          <a:p>
            <a:pPr marL="644525" lvl="1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Группа запрета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репликаций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паролей RODC</a:t>
            </a: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 кэширует учетные записи администраторов домена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08775" y="1226203"/>
            <a:ext cx="4896485" cy="740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C00000"/>
                </a:solidFill>
              </a:rPr>
              <a:t>Демонстрация</a:t>
            </a:r>
            <a:r>
              <a:rPr lang="en-US" sz="1800" b="1" dirty="0">
                <a:solidFill>
                  <a:srgbClr val="C00000"/>
                </a:solidFill>
              </a:rPr>
              <a:t>: </a:t>
            </a:r>
            <a:r>
              <a:rPr lang="ru-RU" sz="1800" b="1" dirty="0">
                <a:solidFill>
                  <a:srgbClr val="C00000"/>
                </a:solidFill>
              </a:rPr>
              <a:t>настройка</a:t>
            </a:r>
            <a:r>
              <a:rPr lang="en-US" sz="1800" b="1" dirty="0">
                <a:solidFill>
                  <a:srgbClr val="C00000"/>
                </a:solidFill>
              </a:rPr>
              <a:t> RODC Credential Caching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08775" y="1961455"/>
            <a:ext cx="5147945" cy="2680581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spcBef>
                <a:spcPts val="800"/>
              </a:spcBef>
              <a:buNone/>
            </a:pP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данной демонстрации, Вы увидите как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indent="-276225">
              <a:spcBef>
                <a:spcPts val="80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Настраивать группы </a:t>
            </a:r>
            <a:r>
              <a:rPr lang="ru-RU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репликаций</a:t>
            </a: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паролей</a:t>
            </a:r>
          </a:p>
          <a:p>
            <a:pPr lvl="1" indent="-276225">
              <a:spcBef>
                <a:spcPts val="80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Создавать группу для управления </a:t>
            </a:r>
            <a:r>
              <a:rPr lang="ru-RU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репликациями</a:t>
            </a: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паролей для удаленного офиса RODC</a:t>
            </a:r>
          </a:p>
          <a:p>
            <a:pPr lvl="1" indent="-276225">
              <a:spcBef>
                <a:spcPts val="80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Настраивать политики репликации паролей для удаленного офиса</a:t>
            </a:r>
          </a:p>
          <a:p>
            <a:pPr lvl="1" indent="-276225">
              <a:spcBef>
                <a:spcPts val="80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Отслеживать кэширование учетных данных</a:t>
            </a:r>
          </a:p>
          <a:p>
            <a:pPr lvl="0"/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File-Application_Ser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698" y="4320475"/>
            <a:ext cx="354527" cy="58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File-Application_Ser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753" y="5518430"/>
            <a:ext cx="354527" cy="58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File-Application_Ser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787" y="5518430"/>
            <a:ext cx="354527" cy="58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File-Application_Ser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821" y="5518430"/>
            <a:ext cx="354527" cy="58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Цилиндр 9"/>
          <p:cNvSpPr/>
          <p:nvPr/>
        </p:nvSpPr>
        <p:spPr>
          <a:xfrm>
            <a:off x="5183372" y="6315738"/>
            <a:ext cx="223284" cy="25518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2" name="Picture 6" descr="&amp;Kcy;&amp;acy;&amp;rcy;&amp;tcy;&amp;icy;&amp;ncy;&amp;kcy;&amp;icy; &amp;pcy;&amp;ocy; &amp;zcy;&amp;acy;&amp;pcy;&amp;rcy;&amp;ocy;&amp;scy;&amp;ucy; tool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70619" flipV="1">
            <a:off x="2601685" y="5896287"/>
            <a:ext cx="183190" cy="18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&amp;Kcy;&amp;acy;&amp;rcy;&amp;tcy;&amp;icy;&amp;ncy;&amp;kcy;&amp;icy; &amp;pcy;&amp;ocy; &amp;zcy;&amp;acy;&amp;pcy;&amp;rcy;&amp;ocy;&amp;scy;&amp;ucy; tool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70619" flipV="1">
            <a:off x="3771719" y="5896286"/>
            <a:ext cx="183190" cy="18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&amp;Kcy;&amp;acy;&amp;rcy;&amp;tcy;&amp;icy;&amp;ncy;&amp;kcy;&amp;icy; &amp;pcy;&amp;ocy; &amp;zcy;&amp;acy;&amp;pcy;&amp;rcy;&amp;ocy;&amp;scy;&amp;ucy; tool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70619" flipV="1">
            <a:off x="4968173" y="5896285"/>
            <a:ext cx="183190" cy="18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&amp;Kcy;&amp;acy;&amp;rcy;&amp;tcy;&amp;icy;&amp;ncy;&amp;kcy;&amp;icy; &amp;pcy;&amp;ocy; &amp;zcy;&amp;acy;&amp;pcy;&amp;rcy;&amp;ocy;&amp;scy;&amp;ucy; planet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961" y="4743892"/>
            <a:ext cx="293773" cy="29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 стрелкой 16"/>
          <p:cNvCxnSpPr/>
          <p:nvPr/>
        </p:nvCxnSpPr>
        <p:spPr>
          <a:xfrm>
            <a:off x="1706225" y="4695199"/>
            <a:ext cx="31396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2516016" y="4938768"/>
            <a:ext cx="3871" cy="589420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14"/>
          <p:cNvSpPr/>
          <p:nvPr/>
        </p:nvSpPr>
        <p:spPr>
          <a:xfrm>
            <a:off x="2115879" y="4449726"/>
            <a:ext cx="909084" cy="58793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 стрелкой 30"/>
          <p:cNvCxnSpPr/>
          <p:nvPr/>
        </p:nvCxnSpPr>
        <p:spPr>
          <a:xfrm flipH="1">
            <a:off x="3720500" y="4948874"/>
            <a:ext cx="3871" cy="589420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Прямоугольник: скругленные углы 22"/>
          <p:cNvSpPr/>
          <p:nvPr/>
        </p:nvSpPr>
        <p:spPr>
          <a:xfrm>
            <a:off x="3269513" y="4455653"/>
            <a:ext cx="909084" cy="58793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4401542" y="4461782"/>
            <a:ext cx="909084" cy="58793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2615609" y="6416912"/>
            <a:ext cx="2493335" cy="0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2615609" y="6089774"/>
            <a:ext cx="0" cy="34024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3686050" y="6087302"/>
            <a:ext cx="0" cy="34024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4856084" y="6081986"/>
            <a:ext cx="0" cy="34024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157577" y="6518090"/>
            <a:ext cx="2951367" cy="3373"/>
          </a:xfrm>
          <a:prstGeom prst="line">
            <a:avLst/>
          </a:prstGeom>
          <a:ln w="28575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2491915" y="6063710"/>
            <a:ext cx="2370" cy="463067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&amp;Kcy;&amp;acy;&amp;rcy;&amp;tcy;&amp;icy;&amp;ncy;&amp;kcy;&amp;icy; &amp;pcy;&amp;ocy; &amp;zcy;&amp;acy;&amp;pcy;&amp;rcy;&amp;ocy;&amp;scy;&amp;ucy; powershe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705" y="6289154"/>
            <a:ext cx="369743" cy="27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&amp;Kcy;&amp;acy;&amp;rcy;&amp;tcy;&amp;icy;&amp;ncy;&amp;kcy;&amp;icy; &amp;pcy;&amp;ocy; &amp;zcy;&amp;acy;&amp;pcy;&amp;rcy;&amp;ocy;&amp;scy;&amp;ucy; tool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70619" flipV="1">
            <a:off x="2159530" y="6435182"/>
            <a:ext cx="183190" cy="18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Прямая со стрелкой 46"/>
          <p:cNvCxnSpPr/>
          <p:nvPr/>
        </p:nvCxnSpPr>
        <p:spPr>
          <a:xfrm flipV="1">
            <a:off x="3578516" y="6049709"/>
            <a:ext cx="2370" cy="463067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V="1">
            <a:off x="4709694" y="6047132"/>
            <a:ext cx="2370" cy="463067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027993" y="4466696"/>
            <a:ext cx="10453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Узел кэша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Служба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04420" y="4475238"/>
            <a:ext cx="10453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Узел кэша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Служба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310818" y="4475894"/>
            <a:ext cx="10453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Узел кэша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Служба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888563" y="4089315"/>
            <a:ext cx="151752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Кластер кэша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325111" y="5980961"/>
            <a:ext cx="151752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Сервер кэша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391553" y="5987513"/>
            <a:ext cx="151752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Сервер кэша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3566650" y="6011274"/>
            <a:ext cx="151752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Сервер кэша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386497" y="6162846"/>
            <a:ext cx="166928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Средство администрирования кэша на основе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PowerShell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356126" y="6252107"/>
            <a:ext cx="1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Конфигурация кластера – расположение хранилища</a:t>
            </a:r>
          </a:p>
        </p:txBody>
      </p:sp>
    </p:spTree>
    <p:extLst>
      <p:ext uri="{BB962C8B-B14F-4D97-AF65-F5344CB8AC3E}">
        <p14:creationId xmlns:p14="http://schemas.microsoft.com/office/powerpoint/2010/main" val="2421235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8788" y="181231"/>
            <a:ext cx="10332780" cy="740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</a:rPr>
              <a:t>Занятие 4</a:t>
            </a:r>
            <a:r>
              <a:rPr lang="en-US" sz="3600" dirty="0">
                <a:solidFill>
                  <a:schemeClr val="bg1"/>
                </a:solidFill>
              </a:rPr>
              <a:t>: </a:t>
            </a:r>
            <a:r>
              <a:rPr lang="ru-RU" sz="3600" dirty="0">
                <a:solidFill>
                  <a:schemeClr val="bg1"/>
                </a:solidFill>
              </a:rPr>
              <a:t>Управление базой данных</a:t>
            </a:r>
            <a:r>
              <a:rPr lang="en-US" sz="3600" dirty="0">
                <a:solidFill>
                  <a:schemeClr val="bg1"/>
                </a:solidFill>
              </a:rPr>
              <a:t> AD DS</a:t>
            </a: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8788" y="1227161"/>
            <a:ext cx="8119156" cy="2768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Понимание базы данных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AD DS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Понимание перезапускаемых AD DS</a:t>
            </a:r>
          </a:p>
          <a:p>
            <a:pPr marL="361950" indent="-3619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Демонстрация: обслуживание базы данных AD DS</a:t>
            </a:r>
          </a:p>
          <a:p>
            <a:pPr marL="361950" indent="-3619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Создание снимков системы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AD DS 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Восстановление удаленных объектов</a:t>
            </a:r>
          </a:p>
          <a:p>
            <a:pPr marL="361950" indent="-3619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Настройка корзины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Directory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Демонстрация: использование корзины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Directory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42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8788" y="109807"/>
            <a:ext cx="12127041" cy="740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</a:rPr>
              <a:t>Понимание базы данных </a:t>
            </a:r>
            <a:r>
              <a:rPr lang="en-US" sz="3600" dirty="0">
                <a:solidFill>
                  <a:schemeClr val="bg1"/>
                </a:solidFill>
              </a:rPr>
              <a:t>AD DS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19372" y="1111091"/>
            <a:ext cx="6419807" cy="708907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ru-RU" sz="1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 данных AD DS содержит всю информацию о домене в четырех разделах</a:t>
            </a:r>
          </a:p>
        </p:txBody>
      </p:sp>
      <p:grpSp>
        <p:nvGrpSpPr>
          <p:cNvPr id="4" name="Group 4" descr="The slide shows a domain controller and the AD DS database.  The database is expanded into separate databases representing the AD DS partitions that make up the AD DS database."/>
          <p:cNvGrpSpPr/>
          <p:nvPr/>
        </p:nvGrpSpPr>
        <p:grpSpPr>
          <a:xfrm>
            <a:off x="280242" y="2113750"/>
            <a:ext cx="7615191" cy="4087737"/>
            <a:chOff x="932838" y="2213071"/>
            <a:chExt cx="7615191" cy="4087737"/>
          </a:xfrm>
        </p:grpSpPr>
        <p:cxnSp>
          <p:nvCxnSpPr>
            <p:cNvPr id="5" name="Straight Connector 5"/>
            <p:cNvCxnSpPr/>
            <p:nvPr/>
          </p:nvCxnSpPr>
          <p:spPr bwMode="auto">
            <a:xfrm flipV="1">
              <a:off x="1913171" y="2569482"/>
              <a:ext cx="3283881" cy="1728964"/>
            </a:xfrm>
            <a:prstGeom prst="line">
              <a:avLst/>
            </a:prstGeom>
            <a:gradFill rotWithShape="1">
              <a:gsLst>
                <a:gs pos="0">
                  <a:srgbClr val="E4CD9A"/>
                </a:gs>
                <a:gs pos="100000">
                  <a:srgbClr val="EEEFD7"/>
                </a:gs>
              </a:gsLst>
              <a:lin ang="2700000" scaled="1"/>
            </a:gradFill>
            <a:ln w="254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TextBox 5"/>
            <p:cNvSpPr txBox="1"/>
            <p:nvPr/>
          </p:nvSpPr>
          <p:spPr>
            <a:xfrm>
              <a:off x="1207601" y="4746392"/>
              <a:ext cx="13685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База данных </a:t>
              </a:r>
              <a:r>
                <a:rPr lang="en-US" sz="1400" b="1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AD DS</a:t>
              </a:r>
            </a:p>
          </p:txBody>
        </p:sp>
        <p:cxnSp>
          <p:nvCxnSpPr>
            <p:cNvPr id="7" name="Straight Connector 7"/>
            <p:cNvCxnSpPr/>
            <p:nvPr/>
          </p:nvCxnSpPr>
          <p:spPr bwMode="auto">
            <a:xfrm flipV="1">
              <a:off x="1913171" y="3683372"/>
              <a:ext cx="3283881" cy="615074"/>
            </a:xfrm>
            <a:prstGeom prst="line">
              <a:avLst/>
            </a:prstGeom>
            <a:gradFill rotWithShape="1">
              <a:gsLst>
                <a:gs pos="0">
                  <a:srgbClr val="E4CD9A"/>
                </a:gs>
                <a:gs pos="100000">
                  <a:srgbClr val="EEEFD7"/>
                </a:gs>
              </a:gsLst>
              <a:lin ang="2700000" scaled="1"/>
            </a:gradFill>
            <a:ln w="254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8"/>
            <p:cNvCxnSpPr/>
            <p:nvPr/>
          </p:nvCxnSpPr>
          <p:spPr bwMode="auto">
            <a:xfrm>
              <a:off x="1913171" y="4298446"/>
              <a:ext cx="3283881" cy="498816"/>
            </a:xfrm>
            <a:prstGeom prst="line">
              <a:avLst/>
            </a:prstGeom>
            <a:gradFill rotWithShape="1">
              <a:gsLst>
                <a:gs pos="0">
                  <a:srgbClr val="E4CD9A"/>
                </a:gs>
                <a:gs pos="100000">
                  <a:srgbClr val="EEEFD7"/>
                </a:gs>
              </a:gsLst>
              <a:lin ang="2700000" scaled="1"/>
            </a:gradFill>
            <a:ln w="254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9"/>
            <p:cNvCxnSpPr/>
            <p:nvPr/>
          </p:nvCxnSpPr>
          <p:spPr bwMode="auto">
            <a:xfrm>
              <a:off x="1913171" y="4298446"/>
              <a:ext cx="3283881" cy="1612705"/>
            </a:xfrm>
            <a:prstGeom prst="line">
              <a:avLst/>
            </a:prstGeom>
            <a:gradFill rotWithShape="1">
              <a:gsLst>
                <a:gs pos="0">
                  <a:srgbClr val="E4CD9A"/>
                </a:gs>
                <a:gs pos="100000">
                  <a:srgbClr val="EEEFD7"/>
                </a:gs>
              </a:gsLst>
              <a:lin ang="2700000" scaled="1"/>
            </a:gradFill>
            <a:ln w="254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932838" y="2539980"/>
              <a:ext cx="19606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Контроллер домена</a:t>
              </a:r>
              <a:endParaRPr lang="en-US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56281" y="4579455"/>
              <a:ext cx="12225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Раздел Схемы</a:t>
              </a:r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01778" y="5755081"/>
              <a:ext cx="2746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Раздел Приложения </a:t>
              </a:r>
              <a:r>
                <a:rPr lang="en-US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опционально</a:t>
              </a:r>
              <a:r>
                <a:rPr lang="en-US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79287" y="3423509"/>
              <a:ext cx="17572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Раздел Конфигурации</a:t>
              </a:r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17177" y="2360618"/>
              <a:ext cx="12213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Раздел Домена</a:t>
              </a:r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982828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052" y="2213071"/>
              <a:ext cx="1083124" cy="712824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982828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052" y="3326960"/>
              <a:ext cx="1083124" cy="712824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982828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052" y="4432038"/>
              <a:ext cx="1083124" cy="712824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982828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052" y="5587984"/>
              <a:ext cx="1083124" cy="712824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4159" y="3025963"/>
              <a:ext cx="1007765" cy="1787168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982828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9727" y="4035323"/>
              <a:ext cx="976726" cy="642801"/>
            </a:xfrm>
            <a:prstGeom prst="rect">
              <a:avLst/>
            </a:prstGeom>
          </p:spPr>
        </p:pic>
      </p:grpSp>
      <p:sp>
        <p:nvSpPr>
          <p:cNvPr id="22" name="Content Placeholder 2"/>
          <p:cNvSpPr txBox="1">
            <a:spLocks/>
          </p:cNvSpPr>
          <p:nvPr/>
        </p:nvSpPr>
        <p:spPr>
          <a:xfrm>
            <a:off x="7331676" y="2013537"/>
            <a:ext cx="4572000" cy="3156754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71463" lvl="0" indent="-271463">
              <a:buFont typeface="Wingdings" panose="05000000000000000000" pitchFamily="2" charset="2"/>
              <a:buChar char="q"/>
            </a:pPr>
            <a:r>
              <a:rPr lang="ru-RU" sz="17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DS может быть запущен или остановлен с помощью </a:t>
            </a:r>
            <a:r>
              <a:rPr lang="ru-RU" sz="17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lang="ru-RU" sz="17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console</a:t>
            </a:r>
            <a:endParaRPr lang="ru-RU" sz="17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lvl="0" indent="-271463">
              <a:buFont typeface="Wingdings" panose="05000000000000000000" pitchFamily="2" charset="2"/>
              <a:buChar char="q"/>
            </a:pPr>
            <a:r>
              <a:rPr lang="ru-RU" sz="17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DS может находиться в одном из трех состояний:</a:t>
            </a:r>
          </a:p>
          <a:p>
            <a:pPr marL="534988" lvl="0" indent="-263525">
              <a:buFont typeface="Wingdings" panose="05000000000000000000" pitchFamily="2" charset="2"/>
              <a:buChar char="§"/>
            </a:pPr>
            <a:r>
              <a:rPr lang="ru-RU" sz="17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DS </a:t>
            </a:r>
            <a:r>
              <a:rPr lang="ru-RU" sz="17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Started</a:t>
            </a:r>
            <a:endParaRPr lang="ru-RU" sz="17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lvl="0" indent="-263525">
              <a:buFont typeface="Wingdings" panose="05000000000000000000" pitchFamily="2" charset="2"/>
              <a:buChar char="§"/>
            </a:pPr>
            <a:r>
              <a:rPr lang="ru-RU" sz="17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DS </a:t>
            </a:r>
            <a:r>
              <a:rPr lang="ru-RU" sz="17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Stopped</a:t>
            </a:r>
            <a:endParaRPr lang="ru-RU" sz="17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lvl="0" indent="-263525">
              <a:buFont typeface="Wingdings" panose="05000000000000000000" pitchFamily="2" charset="2"/>
              <a:buChar char="§"/>
            </a:pPr>
            <a:r>
              <a:rPr lang="ru-RU" sz="17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DSRM</a:t>
            </a:r>
          </a:p>
          <a:p>
            <a:pPr marL="271463" lvl="0" indent="-271463">
              <a:buFont typeface="Wingdings" panose="05000000000000000000" pitchFamily="2" charset="2"/>
              <a:buChar char="q"/>
              <a:tabLst>
                <a:tab pos="271463" algn="l"/>
              </a:tabLst>
            </a:pPr>
            <a:r>
              <a:rPr lang="ru-RU" sz="17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представляется возможным выполнить восстановление состояния системы в то время как AD DS находится в остановленном состоянии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895433" y="1450666"/>
            <a:ext cx="3019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Перезапускаемые AD DS</a:t>
            </a:r>
            <a:endParaRPr lang="ru-RU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5608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744" y="81485"/>
            <a:ext cx="1119777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Занятие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1</a:t>
            </a:r>
            <a:r>
              <a:rPr lang="ru-RU" sz="3600" dirty="0">
                <a:solidFill>
                  <a:schemeClr val="bg1"/>
                </a:solidFill>
                <a:latin typeface="+mj-lt"/>
              </a:rPr>
              <a:t>.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+mj-lt"/>
              </a:rPr>
              <a:t>Обзор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AD DS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744" y="1058246"/>
            <a:ext cx="6096000" cy="40164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 fontAlgn="base"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" panose="05000000000000000000" pitchFamily="2" charset="2"/>
              <a:buChar char="Ø"/>
            </a:pP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Обзор</a:t>
            </a:r>
            <a:r>
              <a:rPr lang="en-CA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 DS
</a:t>
            </a: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домены </a:t>
            </a:r>
            <a:r>
              <a:rPr lang="en-CA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DS?
</a:t>
            </a: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</a:t>
            </a:r>
            <a:r>
              <a:rPr lang="en-CA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OUs?
</a:t>
            </a: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лес </a:t>
            </a:r>
            <a:r>
              <a:rPr lang="en-CA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 DS?
</a:t>
            </a: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схема </a:t>
            </a:r>
            <a:r>
              <a:rPr lang="en-CA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 DS?
</a:t>
            </a: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нового в </a:t>
            </a:r>
            <a:r>
              <a:rPr lang="en-CA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 Server 2012 Active Directory?
</a:t>
            </a: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нового в</a:t>
            </a:r>
            <a:r>
              <a:rPr lang="en-CA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Windows Server 2012 R2 Active Directory?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0351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противолежащие углы 9"/>
          <p:cNvSpPr/>
          <p:nvPr/>
        </p:nvSpPr>
        <p:spPr>
          <a:xfrm>
            <a:off x="3464367" y="5062435"/>
            <a:ext cx="6725837" cy="1700830"/>
          </a:xfrm>
          <a:prstGeom prst="round2Diag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665839" y="5062435"/>
            <a:ext cx="6524366" cy="1960883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данной демонстрации, Вы увидите как: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Останавливать работу AD DS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Выполнять автономную дефрагментацию базы данных AD DS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Проверять целостность базы данных AD DS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Запускать AD DS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7555" y="123113"/>
            <a:ext cx="10431635" cy="740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</a:rPr>
              <a:t>Создание снимков системы</a:t>
            </a:r>
            <a:r>
              <a:rPr lang="en-US" sz="3600" dirty="0">
                <a:solidFill>
                  <a:schemeClr val="bg1"/>
                </a:solidFill>
              </a:rPr>
              <a:t> AD DS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7555" y="1059567"/>
            <a:ext cx="5711352" cy="3792520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71463" lvl="0" indent="-271463">
              <a:buSzPct val="100000"/>
              <a:buFont typeface="Wingdings" panose="05000000000000000000" pitchFamily="2" charset="2"/>
              <a:buChar char="Ø"/>
            </a:pP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создания снимков AD DS используйте NTDSUTIL</a:t>
            </a:r>
          </a:p>
          <a:p>
            <a:pPr marL="271463" lvl="0" indent="-271463">
              <a:buSzPct val="100000"/>
              <a:buFont typeface="Wingdings" panose="05000000000000000000" pitchFamily="2" charset="2"/>
              <a:buChar char="Ø"/>
            </a:pP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того чтобы соотнести снимок с уникальным портом используйте NTDSUTIL</a:t>
            </a:r>
          </a:p>
          <a:p>
            <a:pPr marL="271463" lvl="0" indent="-271463">
              <a:buSzPct val="100000"/>
              <a:buFont typeface="Wingdings" panose="05000000000000000000" pitchFamily="2" charset="2"/>
              <a:buChar char="Ø"/>
            </a:pP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Просмотр (</a:t>
            </a:r>
            <a:r>
              <a:rPr lang="ru-RU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read-only</a:t>
            </a: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снимков</a:t>
            </a:r>
          </a:p>
          <a:p>
            <a:pPr lvl="1" algn="just">
              <a:buSzPct val="94000"/>
            </a:pP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позволяет непосредственно восстанавливать данные из снимка</a:t>
            </a:r>
          </a:p>
          <a:p>
            <a:pPr marL="271463" lvl="0" indent="-271463">
              <a:buSzPct val="100000"/>
              <a:buFont typeface="Wingdings" panose="05000000000000000000" pitchFamily="2" charset="2"/>
              <a:buChar char="Ø"/>
            </a:pP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Восстановление данных</a:t>
            </a:r>
          </a:p>
          <a:p>
            <a:pPr lvl="1">
              <a:buSzPct val="100000"/>
            </a:pP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Подключитесь к снимку и экспортируйте/</a:t>
            </a:r>
            <a:r>
              <a:rPr lang="ru-RU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реимпортируйте</a:t>
            </a: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объекты с LDIFDE</a:t>
            </a:r>
          </a:p>
          <a:p>
            <a:pPr lvl="1">
              <a:buSzPct val="100000"/>
            </a:pP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Восстановите резервную копию с той же даты, что и снимок</a:t>
            </a:r>
          </a:p>
          <a:p>
            <a:pPr lvl="1">
              <a:buSzPct val="100000"/>
            </a:pP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Повторно введите данные вручную</a:t>
            </a:r>
          </a:p>
        </p:txBody>
      </p:sp>
      <p:pic>
        <p:nvPicPr>
          <p:cNvPr id="6" name="Picture 2" descr="&amp;Kcy;&amp;acy;&amp;rcy;&amp;tcy;&amp;icy;&amp;ncy;&amp;kcy;&amp;icy; &amp;pcy;&amp;ocy; &amp;zcy;&amp;acy;&amp;pcy;&amp;rcy;&amp;ocy;&amp;scy;&amp;ucy; NTDSUt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885" y="1059567"/>
            <a:ext cx="5536498" cy="324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665839" y="4612782"/>
            <a:ext cx="59858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70C0"/>
              </a:buClr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Демонстрация: обслуживание базы данных AD DS</a:t>
            </a:r>
          </a:p>
        </p:txBody>
      </p:sp>
    </p:spTree>
    <p:extLst>
      <p:ext uri="{BB962C8B-B14F-4D97-AF65-F5344CB8AC3E}">
        <p14:creationId xmlns:p14="http://schemas.microsoft.com/office/powerpoint/2010/main" val="35989266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: скругленные противолежащие углы 47"/>
          <p:cNvSpPr/>
          <p:nvPr/>
        </p:nvSpPr>
        <p:spPr>
          <a:xfrm>
            <a:off x="775552" y="5368674"/>
            <a:ext cx="5351835" cy="1357530"/>
          </a:xfrm>
          <a:prstGeom prst="round2Diag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460375" y="155588"/>
            <a:ext cx="10635993" cy="740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</a:rPr>
              <a:t>Восстановление удаленных объектов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67938" y="1024678"/>
            <a:ext cx="6026417" cy="1309710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71463" lvl="0" indent="-271463">
              <a:buFont typeface="Wingdings" panose="05000000000000000000" pitchFamily="2" charset="2"/>
              <a:buChar char="ü"/>
            </a:pP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Удаленные объекты восстанавливаются через «реанимацию» </a:t>
            </a:r>
          </a:p>
          <a:p>
            <a:pPr marL="271463" lvl="0" indent="-271463">
              <a:buFont typeface="Wingdings" panose="05000000000000000000" pitchFamily="2" charset="2"/>
              <a:buChar char="ü"/>
            </a:pP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объект удаляется, большинство атрибутов очищаются</a:t>
            </a:r>
          </a:p>
          <a:p>
            <a:pPr marL="271463" lvl="0" indent="-271463">
              <a:buFont typeface="Wingdings" panose="05000000000000000000" pitchFamily="2" charset="2"/>
              <a:buChar char="ü"/>
            </a:pP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Принудительное восстановление требует времени простоя AD DS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668245" y="1124976"/>
            <a:ext cx="5385973" cy="740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C00000"/>
                </a:solidFill>
              </a:rPr>
              <a:t>Настройка корзины </a:t>
            </a:r>
            <a:r>
              <a:rPr lang="en-US" sz="1800" b="1" dirty="0">
                <a:solidFill>
                  <a:srgbClr val="C00000"/>
                </a:solidFill>
              </a:rPr>
              <a:t>Active Directory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538295" y="1494995"/>
            <a:ext cx="5455998" cy="1712422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Корзина 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Directory</a:t>
            </a:r>
          </a:p>
          <a:p>
            <a:pPr lvl="1" indent="-277813">
              <a:buSzPct val="100000"/>
              <a:buFont typeface="Wingdings" panose="05000000000000000000" pitchFamily="2" charset="2"/>
              <a:buChar char="Ø"/>
            </a:pP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Позволяет восстанавливать удаленные объекты без простоев AD DS</a:t>
            </a:r>
          </a:p>
          <a:p>
            <a:pPr lvl="1" indent="-277813">
              <a:buSzPct val="100000"/>
              <a:buFont typeface="Wingdings" panose="05000000000000000000" pitchFamily="2" charset="2"/>
              <a:buChar char="Ø"/>
            </a:pP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Позволяет Использовать </a:t>
            </a:r>
            <a:r>
              <a:rPr lang="ru-RU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PowerShell</a:t>
            </a: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модулем 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</a:t>
            </a: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Центр администрирования </a:t>
            </a:r>
            <a:r>
              <a:rPr lang="ru-RU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Directory</a:t>
            </a: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восстановления объектов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34059" y="4789385"/>
            <a:ext cx="5372366" cy="740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C00000"/>
                </a:solidFill>
              </a:rPr>
              <a:t>Демонстрация</a:t>
            </a:r>
            <a:r>
              <a:rPr lang="en-US" sz="1800" b="1" dirty="0">
                <a:solidFill>
                  <a:srgbClr val="C00000"/>
                </a:solidFill>
              </a:rPr>
              <a:t>: </a:t>
            </a:r>
            <a:r>
              <a:rPr lang="ru-RU" sz="1800" b="1" dirty="0">
                <a:solidFill>
                  <a:srgbClr val="C00000"/>
                </a:solidFill>
              </a:rPr>
              <a:t>использование корзины </a:t>
            </a:r>
            <a:r>
              <a:rPr lang="en-US" sz="1800" b="1" dirty="0">
                <a:solidFill>
                  <a:srgbClr val="C00000"/>
                </a:solidFill>
              </a:rPr>
              <a:t>Active Directory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075485" y="5418009"/>
            <a:ext cx="5207460" cy="1397570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данной демонстрации, Вы увидите как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71463" indent="-271463"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Включать корзину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Directory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indent="-271463"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Создавать и удалять тестовые учетные записи</a:t>
            </a:r>
          </a:p>
          <a:p>
            <a:pPr marL="271463" indent="-271463"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Восстанавливать удаленные учетные записи</a:t>
            </a:r>
          </a:p>
          <a:p>
            <a:pPr lvl="0"/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5776100" y="3431058"/>
            <a:ext cx="6331179" cy="2329166"/>
            <a:chOff x="6501326" y="5798691"/>
            <a:chExt cx="7314600" cy="2329166"/>
          </a:xfrm>
        </p:grpSpPr>
        <p:sp>
          <p:nvSpPr>
            <p:cNvPr id="39" name="Левая фигурная скобка 38"/>
            <p:cNvSpPr/>
            <p:nvPr/>
          </p:nvSpPr>
          <p:spPr>
            <a:xfrm rot="16200000">
              <a:off x="9508529" y="6180988"/>
              <a:ext cx="1038176" cy="1974423"/>
            </a:xfrm>
            <a:prstGeom prst="leftBrace">
              <a:avLst>
                <a:gd name="adj1" fmla="val 18019"/>
                <a:gd name="adj2" fmla="val 49174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Левая фигурная скобка 39"/>
            <p:cNvSpPr/>
            <p:nvPr/>
          </p:nvSpPr>
          <p:spPr>
            <a:xfrm rot="16200000">
              <a:off x="11662049" y="6152056"/>
              <a:ext cx="1038176" cy="1974423"/>
            </a:xfrm>
            <a:prstGeom prst="leftBrace">
              <a:avLst>
                <a:gd name="adj1" fmla="val 18019"/>
                <a:gd name="adj2" fmla="val 49174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5"/>
            <p:cNvSpPr/>
            <p:nvPr/>
          </p:nvSpPr>
          <p:spPr bwMode="auto">
            <a:xfrm>
              <a:off x="10237626" y="6378147"/>
              <a:ext cx="1416508" cy="39753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182880" tIns="45720" rIns="18288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5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6"/>
            <p:cNvSpPr/>
            <p:nvPr/>
          </p:nvSpPr>
          <p:spPr bwMode="auto">
            <a:xfrm>
              <a:off x="8291667" y="6409922"/>
              <a:ext cx="1050024" cy="35752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182880" tIns="45720" rIns="18288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5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7"/>
            <p:cNvSpPr/>
            <p:nvPr/>
          </p:nvSpPr>
          <p:spPr bwMode="auto">
            <a:xfrm>
              <a:off x="6545467" y="6387937"/>
              <a:ext cx="1265029" cy="37598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182880" tIns="45720" rIns="18288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5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501326" y="6460595"/>
              <a:ext cx="133346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50" b="1" dirty="0">
                  <a:solidFill>
                    <a:srgbClr val="000000"/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Используемый</a:t>
              </a:r>
              <a:endParaRPr lang="en-US" sz="1050" b="1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287403" y="6460539"/>
              <a:ext cx="111597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50" b="1" dirty="0">
                  <a:solidFill>
                    <a:srgbClr val="000000"/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Удаленный</a:t>
              </a:r>
              <a:endParaRPr lang="en-US" sz="1050" b="1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131846" y="6439445"/>
              <a:ext cx="162923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50" b="1" dirty="0">
                  <a:solidFill>
                    <a:srgbClr val="000000"/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Переработанный</a:t>
              </a:r>
              <a:endParaRPr lang="en-US" sz="1050" b="1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199048" y="6116537"/>
              <a:ext cx="136946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50" b="1" dirty="0">
                  <a:solidFill>
                    <a:srgbClr val="000000"/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Переработка</a:t>
              </a:r>
              <a:endParaRPr lang="en-US" sz="1050" b="1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531908" y="5910381"/>
              <a:ext cx="107664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50" b="1" dirty="0">
                  <a:solidFill>
                    <a:srgbClr val="000000"/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Удаление</a:t>
              </a:r>
              <a:endParaRPr lang="en-US" sz="1050" b="1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956528" y="7424673"/>
              <a:ext cx="217515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50" b="1" dirty="0">
                  <a:solidFill>
                    <a:srgbClr val="000000"/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Принудительное восстановление</a:t>
              </a:r>
              <a:endParaRPr lang="en-US" sz="1050" b="1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" descr="C:\PowerPoint Library\PowerPoint Library\Graphics\arrow09_04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16200000">
              <a:off x="7730047" y="5284259"/>
              <a:ext cx="624183" cy="1653047"/>
            </a:xfrm>
            <a:prstGeom prst="rect">
              <a:avLst/>
            </a:prstGeom>
            <a:noFill/>
          </p:spPr>
        </p:pic>
        <p:pic>
          <p:nvPicPr>
            <p:cNvPr id="33" name="Picture 3" descr="C:\PowerPoint Library\PowerPoint Library\Graphics\arrow09_04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5400000">
              <a:off x="7672789" y="6249401"/>
              <a:ext cx="644278" cy="1706264"/>
            </a:xfrm>
            <a:prstGeom prst="rect">
              <a:avLst/>
            </a:prstGeom>
            <a:noFill/>
          </p:spPr>
        </p:pic>
        <p:pic>
          <p:nvPicPr>
            <p:cNvPr id="34" name="Picture 4" descr="C:\PowerPoint Library\PowerPoint Library\Graphics\arrow03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9264572" y="6504522"/>
              <a:ext cx="985830" cy="184958"/>
            </a:xfrm>
            <a:prstGeom prst="rect">
              <a:avLst/>
            </a:prstGeom>
            <a:noFill/>
          </p:spPr>
        </p:pic>
        <p:sp>
          <p:nvSpPr>
            <p:cNvPr id="35" name="Rectangle 5"/>
            <p:cNvSpPr/>
            <p:nvPr/>
          </p:nvSpPr>
          <p:spPr bwMode="auto">
            <a:xfrm>
              <a:off x="12704599" y="6291545"/>
              <a:ext cx="1050024" cy="523161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182880" tIns="45720" rIns="18288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5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2652293" y="6342348"/>
              <a:ext cx="1163633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50" b="1" dirty="0">
                  <a:solidFill>
                    <a:srgbClr val="000000"/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Физически удаленный</a:t>
              </a:r>
              <a:endParaRPr lang="en-US" sz="1050" b="1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575647" y="6085143"/>
              <a:ext cx="107664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50" b="1" dirty="0">
                  <a:solidFill>
                    <a:srgbClr val="000000"/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Сбор мусора </a:t>
              </a:r>
              <a:endParaRPr lang="en-US" sz="1050" b="1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8" name="Picture 4" descr="C:\PowerPoint Library\PowerPoint Library\Graphics\arrow03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1693647" y="6504522"/>
              <a:ext cx="985830" cy="184958"/>
            </a:xfrm>
            <a:prstGeom prst="rect">
              <a:avLst/>
            </a:prstGeom>
            <a:noFill/>
          </p:spPr>
        </p:pic>
        <p:sp>
          <p:nvSpPr>
            <p:cNvPr id="42" name="TextBox 41"/>
            <p:cNvSpPr txBox="1"/>
            <p:nvPr/>
          </p:nvSpPr>
          <p:spPr>
            <a:xfrm>
              <a:off x="8868662" y="7666017"/>
              <a:ext cx="217515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50" b="1" dirty="0">
                  <a:solidFill>
                    <a:srgbClr val="000000"/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Время жизни удаленного объекта</a:t>
              </a:r>
              <a:endParaRPr lang="en-US" sz="1050" b="1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1055094" y="7696970"/>
              <a:ext cx="217515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50" b="1" dirty="0">
                  <a:solidFill>
                    <a:srgbClr val="000000"/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Время жизни переработанного объекта</a:t>
              </a:r>
              <a:endParaRPr lang="en-US" sz="1050" b="1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723828" y="2720928"/>
            <a:ext cx="4795513" cy="1951199"/>
            <a:chOff x="581428" y="2717731"/>
            <a:chExt cx="4795513" cy="1951199"/>
          </a:xfrm>
        </p:grpSpPr>
        <p:grpSp>
          <p:nvGrpSpPr>
            <p:cNvPr id="4" name="Group 4" descr="A diagram with 3 objects: a live object, a tombstoned object, and a physically deleted object. Arrows illustrate the clockwise movement of a live object being deleted and becoming a tombstoned object. The tombstoned object is reanimated though an authoritative restore. The third object is a physically deleted object that has not been through the process of reanimation. An arrow from the tombstoned object to the physically deleted object illustrates the garbage collection process."/>
            <p:cNvGrpSpPr/>
            <p:nvPr/>
          </p:nvGrpSpPr>
          <p:grpSpPr>
            <a:xfrm>
              <a:off x="581428" y="2717731"/>
              <a:ext cx="4795513" cy="1951199"/>
              <a:chOff x="889880" y="3247273"/>
              <a:chExt cx="7038173" cy="2996873"/>
            </a:xfrm>
          </p:grpSpPr>
          <p:sp>
            <p:nvSpPr>
              <p:cNvPr id="5" name="Rectangle 5"/>
              <p:cNvSpPr/>
              <p:nvPr/>
            </p:nvSpPr>
            <p:spPr bwMode="auto">
              <a:xfrm>
                <a:off x="6385881" y="4205965"/>
                <a:ext cx="1541076" cy="699547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182880" tIns="45720" rIns="18288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5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Rectangle 6"/>
              <p:cNvSpPr/>
              <p:nvPr/>
            </p:nvSpPr>
            <p:spPr bwMode="auto">
              <a:xfrm>
                <a:off x="3258101" y="4198724"/>
                <a:ext cx="1541076" cy="54911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182880" tIns="45720" rIns="18288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5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Rectangle 7"/>
              <p:cNvSpPr/>
              <p:nvPr/>
            </p:nvSpPr>
            <p:spPr bwMode="auto">
              <a:xfrm>
                <a:off x="1025299" y="4252988"/>
                <a:ext cx="1530258" cy="50209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182880" tIns="45720" rIns="18288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327870" y="4342880"/>
                <a:ext cx="271122" cy="389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50" b="1" dirty="0">
                  <a:solidFill>
                    <a:srgbClr val="000000"/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185278" y="4292474"/>
                <a:ext cx="1833896" cy="389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05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Segoe UI" pitchFamily="34" charset="0"/>
                    <a:cs typeface="Arial" panose="020B0604020202020204" pitchFamily="34" charset="0"/>
                  </a:rPr>
                  <a:t>Захороненный</a:t>
                </a:r>
                <a:endParaRPr lang="en-US" sz="1050" b="1" dirty="0">
                  <a:solidFill>
                    <a:srgbClr val="000000"/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435276" y="4211547"/>
                <a:ext cx="1492777" cy="638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05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Segoe UI" pitchFamily="34" charset="0"/>
                    <a:cs typeface="Arial" panose="020B0604020202020204" pitchFamily="34" charset="0"/>
                  </a:rPr>
                  <a:t>Физически удаленный</a:t>
                </a:r>
                <a:endParaRPr lang="en-US" sz="1050" b="1" dirty="0">
                  <a:solidFill>
                    <a:srgbClr val="000000"/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973048" y="3785936"/>
                <a:ext cx="1580148" cy="389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05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Segoe UI" pitchFamily="34" charset="0"/>
                    <a:cs typeface="Arial" panose="020B0604020202020204" pitchFamily="34" charset="0"/>
                  </a:rPr>
                  <a:t>Сбор мусора</a:t>
                </a:r>
                <a:endParaRPr lang="en-US" sz="1050" b="1" dirty="0">
                  <a:solidFill>
                    <a:srgbClr val="000000"/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281576" y="3420349"/>
                <a:ext cx="1580148" cy="389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05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Segoe UI" pitchFamily="34" charset="0"/>
                    <a:cs typeface="Arial" panose="020B0604020202020204" pitchFamily="34" charset="0"/>
                  </a:rPr>
                  <a:t>Удаление</a:t>
                </a:r>
                <a:endParaRPr lang="en-US" sz="1050" b="1" dirty="0">
                  <a:solidFill>
                    <a:srgbClr val="000000"/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89880" y="5605977"/>
                <a:ext cx="3909296" cy="638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05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Segoe UI" pitchFamily="34" charset="0"/>
                    <a:cs typeface="Arial" panose="020B0604020202020204" pitchFamily="34" charset="0"/>
                  </a:rPr>
                  <a:t>«Реанимация»</a:t>
                </a:r>
                <a:r>
                  <a:rPr lang="en-US" sz="105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Segoe UI" pitchFamily="34" charset="0"/>
                    <a:cs typeface="Arial" panose="020B0604020202020204" pitchFamily="34" charset="0"/>
                  </a:rPr>
                  <a:t>/</a:t>
                </a:r>
                <a:endParaRPr lang="ru-RU" sz="1050" b="1" dirty="0">
                  <a:solidFill>
                    <a:srgbClr val="000000"/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endParaRP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05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Segoe UI" pitchFamily="34" charset="0"/>
                    <a:cs typeface="Arial" panose="020B0604020202020204" pitchFamily="34" charset="0"/>
                  </a:rPr>
                  <a:t>принудительное восстановление</a:t>
                </a:r>
                <a:endParaRPr lang="en-US" sz="1050" b="1" dirty="0">
                  <a:solidFill>
                    <a:srgbClr val="000000"/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4" name="Picture 3" descr="C:\PowerPoint Library\PowerPoint Library\Graphics\arrow09_04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16200000">
                <a:off x="2412532" y="2513565"/>
                <a:ext cx="958691" cy="2426108"/>
              </a:xfrm>
              <a:prstGeom prst="rect">
                <a:avLst/>
              </a:prstGeom>
              <a:noFill/>
            </p:spPr>
          </p:pic>
          <p:pic>
            <p:nvPicPr>
              <p:cNvPr id="15" name="Picture 3" descr="C:\PowerPoint Library\PowerPoint Library\Graphics\arrow09_04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2340132" y="3908662"/>
                <a:ext cx="989553" cy="2504212"/>
              </a:xfrm>
              <a:prstGeom prst="rect">
                <a:avLst/>
              </a:prstGeom>
              <a:noFill/>
            </p:spPr>
          </p:pic>
          <p:pic>
            <p:nvPicPr>
              <p:cNvPr id="16" name="Picture 4" descr="C:\PowerPoint Library\PowerPoint Library\Graphics\arrow03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755835" y="4331368"/>
                <a:ext cx="1446861" cy="284079"/>
              </a:xfrm>
              <a:prstGeom prst="rect">
                <a:avLst/>
              </a:prstGeom>
              <a:noFill/>
            </p:spPr>
          </p:pic>
        </p:grpSp>
        <p:sp>
          <p:nvSpPr>
            <p:cNvPr id="45" name="Прямоугольник 44"/>
            <p:cNvSpPr/>
            <p:nvPr/>
          </p:nvSpPr>
          <p:spPr>
            <a:xfrm>
              <a:off x="611552" y="3416119"/>
              <a:ext cx="1204177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Используемый</a:t>
              </a:r>
              <a:endParaRPr lang="en-US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63599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/>
          <p:cNvSpPr/>
          <p:nvPr/>
        </p:nvSpPr>
        <p:spPr>
          <a:xfrm>
            <a:off x="6058513" y="2600077"/>
            <a:ext cx="5732891" cy="240881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63424" y="111156"/>
            <a:ext cx="11864107" cy="6155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400" dirty="0">
                <a:solidFill>
                  <a:schemeClr val="bg1"/>
                </a:solidFill>
                <a:latin typeface="+mj-lt"/>
              </a:rPr>
              <a:t>Лабораторная работа</a:t>
            </a:r>
            <a:r>
              <a:rPr lang="en-US" sz="3400" dirty="0">
                <a:solidFill>
                  <a:schemeClr val="bg1"/>
                </a:solidFill>
                <a:latin typeface="+mj-lt"/>
              </a:rPr>
              <a:t> 1. </a:t>
            </a:r>
            <a:r>
              <a:rPr lang="ru-RU" sz="3400" dirty="0">
                <a:solidFill>
                  <a:schemeClr val="bg1"/>
                </a:solidFill>
                <a:latin typeface="+mj-lt"/>
              </a:rPr>
              <a:t>установка контроллера домена</a:t>
            </a:r>
            <a:endParaRPr lang="en-US" sz="3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353702" y="1179580"/>
            <a:ext cx="8963508" cy="9676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96000"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Упражнение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Установка контроллера домена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Упражнение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Установка контроллера домена с использованием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IFM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4022" y="6189108"/>
            <a:ext cx="3602909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Segoe UI"/>
              </a:rPr>
              <a:t>Расчетное время: 50 минут</a:t>
            </a:r>
            <a:endParaRPr lang="en-CA" sz="2000" b="1" dirty="0">
              <a:solidFill>
                <a:srgbClr val="C00000"/>
              </a:solidFill>
              <a:latin typeface="Segoe UI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94651" y="2456954"/>
            <a:ext cx="5845906" cy="2949934"/>
            <a:chOff x="6289482" y="3013544"/>
            <a:chExt cx="5845906" cy="2949934"/>
          </a:xfrm>
        </p:grpSpPr>
        <p:sp>
          <p:nvSpPr>
            <p:cNvPr id="2" name="Прямоугольник: скругленные противолежащие углы 1"/>
            <p:cNvSpPr/>
            <p:nvPr/>
          </p:nvSpPr>
          <p:spPr>
            <a:xfrm>
              <a:off x="6289482" y="3013544"/>
              <a:ext cx="5049078" cy="2949934"/>
            </a:xfrm>
            <a:prstGeom prst="round2DiagRect">
              <a:avLst/>
            </a:prstGeom>
            <a:gradFill flip="none" rotWithShape="1">
              <a:gsLst>
                <a:gs pos="0">
                  <a:schemeClr val="accent4">
                    <a:tint val="66000"/>
                    <a:satMod val="160000"/>
                  </a:schemeClr>
                </a:gs>
                <a:gs pos="50000">
                  <a:schemeClr val="accent4">
                    <a:tint val="44500"/>
                    <a:satMod val="160000"/>
                  </a:schemeClr>
                </a:gs>
                <a:gs pos="100000">
                  <a:schemeClr val="accent4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90461" y="3414531"/>
              <a:ext cx="3167983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Информация для доступа</a:t>
              </a:r>
              <a:endParaRPr lang="en-CA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10744" y="3995819"/>
              <a:ext cx="5724644" cy="156966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defTabSz="648000">
                <a:tabLst>
                  <a:tab pos="2516188" algn="l"/>
                </a:tabLst>
              </a:pPr>
              <a:r>
                <a:rPr lang="ru-RU" sz="1600" b="0" i="0" u="none" strike="noStrike" baseline="0" dirty="0">
                  <a:latin typeface="Arial" panose="020B0604020202020204" pitchFamily="34" charset="0"/>
                  <a:cs typeface="Arial" panose="020B0604020202020204" pitchFamily="34" charset="0"/>
                </a:rPr>
                <a:t>Виртуальные машины</a:t>
              </a:r>
              <a:r>
                <a:rPr lang="en-US" sz="1600" b="0" i="0" u="none" strike="noStrike" baseline="0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US" sz="1600" b="1" i="0" u="none" strike="noStrike" baseline="0" dirty="0">
                  <a:latin typeface="Arial" panose="020B0604020202020204" pitchFamily="34" charset="0"/>
                  <a:cs typeface="Arial" panose="020B0604020202020204" pitchFamily="34" charset="0"/>
                </a:rPr>
                <a:t>20410D‑LON‑DC1</a:t>
              </a:r>
            </a:p>
            <a:p>
              <a:pPr defTabSz="648000">
                <a:tabLst>
                  <a:tab pos="2516188" algn="l"/>
                </a:tabLst>
              </a:pP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US" sz="1600" b="1" i="0" u="none" strike="noStrike" baseline="0" dirty="0">
                  <a:latin typeface="Arial" panose="020B0604020202020204" pitchFamily="34" charset="0"/>
                  <a:cs typeface="Arial" panose="020B0604020202020204" pitchFamily="34" charset="0"/>
                </a:rPr>
                <a:t>20410D‑LON‑SVR1</a:t>
              </a:r>
            </a:p>
            <a:p>
              <a:pPr defTabSz="648000">
                <a:tabLst>
                  <a:tab pos="2516188" algn="l"/>
                </a:tabLst>
              </a:pP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US" sz="1600" b="1" i="0" u="none" strike="noStrike" baseline="0" dirty="0">
                  <a:latin typeface="Arial" panose="020B0604020202020204" pitchFamily="34" charset="0"/>
                  <a:cs typeface="Arial" panose="020B0604020202020204" pitchFamily="34" charset="0"/>
                </a:rPr>
                <a:t>20410D‑LON‑RTR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648000">
                <a:tabLst>
                  <a:tab pos="2516188" algn="l"/>
                </a:tabLst>
              </a:pPr>
              <a:r>
                <a:rPr lang="en-US" sz="1600" b="1" i="0" u="none" strike="noStrike" baseline="0" dirty="0">
                  <a:latin typeface="Arial" panose="020B0604020202020204" pitchFamily="34" charset="0"/>
                  <a:cs typeface="Arial" panose="020B0604020202020204" pitchFamily="34" charset="0"/>
                </a:rPr>
                <a:t>	20410D‑LON‑SVR2</a:t>
              </a:r>
              <a:r>
                <a:rPr lang="en-US" sz="1600" b="0" i="0" u="none" strike="noStrike" baseline="0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</a:p>
            <a:p>
              <a:pPr>
                <a:tabLst>
                  <a:tab pos="2514600" algn="l"/>
                </a:tabLst>
              </a:pP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Имя пользователя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Adatum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\Administrator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</a:p>
            <a:p>
              <a:pPr>
                <a:tabLst>
                  <a:tab pos="2514600" algn="l"/>
                </a:tabLst>
              </a:pP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Пароль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Pa$$w0rd</a:t>
              </a:r>
              <a:endParaRPr lang="fr-CA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8198987" y="2797715"/>
            <a:ext cx="1691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Сценарий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95478" y="3439229"/>
            <a:ext cx="5458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Ваш менеджер попросил Вас установить новый контроллер домена в центре обработки данных для улучшения производительности и создать новый контроллер домена для филиала с помощью IFM</a:t>
            </a:r>
          </a:p>
        </p:txBody>
      </p:sp>
    </p:spTree>
    <p:extLst>
      <p:ext uri="{BB962C8B-B14F-4D97-AF65-F5344CB8AC3E}">
        <p14:creationId xmlns:p14="http://schemas.microsoft.com/office/powerpoint/2010/main" val="5856067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893" y="73247"/>
            <a:ext cx="11864107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Обзор лабораторной работы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174167" y="1219925"/>
            <a:ext cx="9297462" cy="29319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indent="-4318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Почему Вы использовали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а не </a:t>
            </a:r>
            <a:r>
              <a:rPr 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dcpromo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когда вы назначали сервер контроллером домена?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Какие три мастера операций присутствуют в каждом домене?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Какие два мастера операций присутствуют в лесу?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Какова польза от установки контроллера домена с помощью IFM?</a:t>
            </a: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7050" y="451378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536592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/>
          <p:cNvSpPr/>
          <p:nvPr/>
        </p:nvSpPr>
        <p:spPr>
          <a:xfrm>
            <a:off x="6195477" y="1966184"/>
            <a:ext cx="5732891" cy="3948841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63424" y="111156"/>
            <a:ext cx="11864107" cy="6155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400" dirty="0">
                <a:solidFill>
                  <a:schemeClr val="bg1"/>
                </a:solidFill>
                <a:latin typeface="+mj-lt"/>
              </a:rPr>
              <a:t>Лабораторная работа</a:t>
            </a:r>
            <a:r>
              <a:rPr lang="en-US" sz="3400" dirty="0">
                <a:solidFill>
                  <a:schemeClr val="bg1"/>
                </a:solidFill>
                <a:latin typeface="+mj-lt"/>
              </a:rPr>
              <a:t> 2. </a:t>
            </a:r>
            <a:r>
              <a:rPr lang="ru-RU" sz="3400" dirty="0">
                <a:solidFill>
                  <a:schemeClr val="bg1"/>
                </a:solidFill>
                <a:latin typeface="+mj-lt"/>
              </a:rPr>
              <a:t>установка контроллера домена</a:t>
            </a:r>
            <a:endParaRPr lang="en-US" sz="3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03128" y="1078262"/>
            <a:ext cx="6826347" cy="17194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>
              <a:buFont typeface="Wingdings" panose="05000000000000000000" pitchFamily="2" charset="2"/>
              <a:buChar char="v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Упражнение 1: Установка и настройка RODC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Упражнение 2: Настройка снимков системы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AD DS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Упражнение 3: Настройка корзины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Directory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Упражнение 4: Дополнительное упражнение: клонирование контроллера домена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76542" y="6217607"/>
            <a:ext cx="3602909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Segoe UI"/>
              </a:rPr>
              <a:t>Расчетное время: </a:t>
            </a:r>
            <a:r>
              <a:rPr lang="en-US" sz="2000" b="1" dirty="0">
                <a:solidFill>
                  <a:srgbClr val="C00000"/>
                </a:solidFill>
                <a:latin typeface="Segoe UI"/>
              </a:rPr>
              <a:t>75</a:t>
            </a:r>
            <a:r>
              <a:rPr lang="ru-RU" sz="2000" b="1" dirty="0">
                <a:solidFill>
                  <a:srgbClr val="C00000"/>
                </a:solidFill>
                <a:latin typeface="Segoe UI"/>
              </a:rPr>
              <a:t> минут</a:t>
            </a:r>
            <a:endParaRPr lang="en-CA" sz="2000" b="1" dirty="0">
              <a:solidFill>
                <a:srgbClr val="C00000"/>
              </a:solidFill>
              <a:latin typeface="Segoe UI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03128" y="3259380"/>
            <a:ext cx="5992276" cy="2362751"/>
            <a:chOff x="6143112" y="3338820"/>
            <a:chExt cx="5992276" cy="2362751"/>
          </a:xfrm>
        </p:grpSpPr>
        <p:sp>
          <p:nvSpPr>
            <p:cNvPr id="2" name="Прямоугольник: скругленные противолежащие углы 1"/>
            <p:cNvSpPr/>
            <p:nvPr/>
          </p:nvSpPr>
          <p:spPr>
            <a:xfrm>
              <a:off x="6143112" y="3338820"/>
              <a:ext cx="5206839" cy="2362751"/>
            </a:xfrm>
            <a:prstGeom prst="round2DiagRect">
              <a:avLst/>
            </a:prstGeom>
            <a:gradFill flip="none" rotWithShape="1">
              <a:gsLst>
                <a:gs pos="0">
                  <a:schemeClr val="accent4">
                    <a:tint val="66000"/>
                    <a:satMod val="160000"/>
                  </a:schemeClr>
                </a:gs>
                <a:gs pos="50000">
                  <a:schemeClr val="accent4">
                    <a:tint val="44500"/>
                    <a:satMod val="160000"/>
                  </a:schemeClr>
                </a:gs>
                <a:gs pos="100000">
                  <a:schemeClr val="accent4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90461" y="3493115"/>
              <a:ext cx="3167983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Информация для доступа</a:t>
              </a:r>
              <a:endParaRPr lang="en-CA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10744" y="4074403"/>
              <a:ext cx="5724644" cy="1323439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defTabSz="648000">
                <a:tabLst>
                  <a:tab pos="2516188" algn="l"/>
                </a:tabLst>
              </a:pPr>
              <a:r>
                <a:rPr lang="ru-RU" sz="1600" b="0" i="0" u="none" strike="noStrike" baseline="0" dirty="0">
                  <a:latin typeface="Arial" panose="020B0604020202020204" pitchFamily="34" charset="0"/>
                  <a:cs typeface="Arial" panose="020B0604020202020204" pitchFamily="34" charset="0"/>
                </a:rPr>
                <a:t>Виртуальные машины</a:t>
              </a:r>
              <a:r>
                <a:rPr lang="en-US" sz="1600" b="0" i="0" u="none" strike="noStrike" baseline="0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US" sz="1600" b="1" i="0" u="none" strike="noStrike" baseline="0" dirty="0">
                  <a:latin typeface="Arial" panose="020B0604020202020204" pitchFamily="34" charset="0"/>
                  <a:cs typeface="Arial" panose="020B0604020202020204" pitchFamily="34" charset="0"/>
                </a:rPr>
                <a:t>20410D‑LON‑DC1</a:t>
              </a:r>
            </a:p>
            <a:p>
              <a:pPr defTabSz="648000">
                <a:tabLst>
                  <a:tab pos="2516188" algn="l"/>
                </a:tabLst>
              </a:pP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US" sz="1600" b="1" i="0" u="none" strike="noStrike" baseline="0" dirty="0">
                  <a:latin typeface="Arial" panose="020B0604020202020204" pitchFamily="34" charset="0"/>
                  <a:cs typeface="Arial" panose="020B0604020202020204" pitchFamily="34" charset="0"/>
                </a:rPr>
                <a:t>20410D‑LON‑SVR1</a:t>
              </a:r>
            </a:p>
            <a:p>
              <a:pPr defTabSz="648000">
                <a:tabLst>
                  <a:tab pos="2516188" algn="l"/>
                </a:tabLst>
              </a:pP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US" sz="1600" b="0" i="0" u="none" strike="noStrike" baseline="0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</a:p>
            <a:p>
              <a:pPr>
                <a:tabLst>
                  <a:tab pos="2514600" algn="l"/>
                </a:tabLst>
              </a:pP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Имя пользователя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Adatum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\Administrator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</a:p>
            <a:p>
              <a:pPr>
                <a:tabLst>
                  <a:tab pos="2514600" algn="l"/>
                </a:tabLst>
              </a:pP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Пароль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Pa$$w0rd</a:t>
              </a:r>
              <a:endParaRPr lang="fr-CA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8216176" y="1364022"/>
            <a:ext cx="1691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Сценарий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64501" y="2201123"/>
            <a:ext cx="5194841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Корпорация A.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Datum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недавно развернула инфраструктуру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2012, а также вносит ряд организационных изменений, которые требуют внесения изменений в инфраструктуру AD DS. A.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Datum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открывает новый филиал, который пока не имеет центра безопасной обработки данных, но в котором теперь требуется наличие контроллера домена. Вам необходимо развернуть контроллер домена для данного офиса. </a:t>
            </a:r>
          </a:p>
          <a:p>
            <a:pPr algn="just"/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Кроме того, было предложено расширить возможности корзины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Directory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для всей организации. В рамках общей стратегии виртуализации,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IT-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отдел управления также хочет, чтобы Вы выполнили проверку развертывания контроллера домена с помощью клонирования контроллера домена.</a:t>
            </a:r>
          </a:p>
        </p:txBody>
      </p:sp>
    </p:spTree>
    <p:extLst>
      <p:ext uri="{BB962C8B-B14F-4D97-AF65-F5344CB8AC3E}">
        <p14:creationId xmlns:p14="http://schemas.microsoft.com/office/powerpoint/2010/main" val="27188507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4167" y="81485"/>
            <a:ext cx="11864107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Обзор модуля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5116" y="1431437"/>
            <a:ext cx="3399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Обзорные вопросы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654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744" y="81485"/>
            <a:ext cx="1119777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Обзор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AD DS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237441" y="1521998"/>
            <a:ext cx="4294033" cy="2502625"/>
            <a:chOff x="8648438" y="1587657"/>
            <a:chExt cx="4294033" cy="2502625"/>
          </a:xfrm>
        </p:grpSpPr>
        <p:sp>
          <p:nvSpPr>
            <p:cNvPr id="9" name="Куб 8"/>
            <p:cNvSpPr/>
            <p:nvPr/>
          </p:nvSpPr>
          <p:spPr>
            <a:xfrm>
              <a:off x="8679174" y="1587657"/>
              <a:ext cx="2109210" cy="593190"/>
            </a:xfrm>
            <a:prstGeom prst="cube">
              <a:avLst>
                <a:gd name="adj" fmla="val 10167"/>
              </a:avLst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Разделы</a:t>
              </a:r>
            </a:p>
          </p:txBody>
        </p:sp>
        <p:sp>
          <p:nvSpPr>
            <p:cNvPr id="11" name="Куб 10"/>
            <p:cNvSpPr/>
            <p:nvPr/>
          </p:nvSpPr>
          <p:spPr>
            <a:xfrm>
              <a:off x="8648438" y="2231885"/>
              <a:ext cx="2109210" cy="552566"/>
            </a:xfrm>
            <a:prstGeom prst="cube">
              <a:avLst>
                <a:gd name="adj" fmla="val 10167"/>
              </a:avLst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Схема</a:t>
              </a:r>
            </a:p>
          </p:txBody>
        </p:sp>
        <p:sp>
          <p:nvSpPr>
            <p:cNvPr id="12" name="Куб 11"/>
            <p:cNvSpPr/>
            <p:nvPr/>
          </p:nvSpPr>
          <p:spPr>
            <a:xfrm>
              <a:off x="8648438" y="2827721"/>
              <a:ext cx="2109210" cy="571813"/>
            </a:xfrm>
            <a:prstGeom prst="cube">
              <a:avLst>
                <a:gd name="adj" fmla="val 10167"/>
              </a:avLst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Домены</a:t>
              </a:r>
            </a:p>
          </p:txBody>
        </p:sp>
        <p:sp>
          <p:nvSpPr>
            <p:cNvPr id="13" name="Куб 12"/>
            <p:cNvSpPr/>
            <p:nvPr/>
          </p:nvSpPr>
          <p:spPr>
            <a:xfrm>
              <a:off x="8648438" y="3442804"/>
              <a:ext cx="2109210" cy="647478"/>
            </a:xfrm>
            <a:prstGeom prst="cube">
              <a:avLst>
                <a:gd name="adj" fmla="val 10167"/>
              </a:avLst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Доменные деревья</a:t>
              </a:r>
            </a:p>
          </p:txBody>
        </p:sp>
        <p:sp>
          <p:nvSpPr>
            <p:cNvPr id="14" name="Куб 13"/>
            <p:cNvSpPr/>
            <p:nvPr/>
          </p:nvSpPr>
          <p:spPr>
            <a:xfrm>
              <a:off x="10833261" y="1594203"/>
              <a:ext cx="2109210" cy="580098"/>
            </a:xfrm>
            <a:prstGeom prst="cube">
              <a:avLst>
                <a:gd name="adj" fmla="val 10167"/>
              </a:avLst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Лес</a:t>
              </a:r>
            </a:p>
          </p:txBody>
        </p:sp>
        <p:sp>
          <p:nvSpPr>
            <p:cNvPr id="15" name="Куб 14"/>
            <p:cNvSpPr/>
            <p:nvPr/>
          </p:nvSpPr>
          <p:spPr>
            <a:xfrm>
              <a:off x="10817077" y="2197125"/>
              <a:ext cx="2109210" cy="580098"/>
            </a:xfrm>
            <a:prstGeom prst="cube">
              <a:avLst>
                <a:gd name="adj" fmla="val 10167"/>
              </a:avLst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Места</a:t>
              </a:r>
            </a:p>
          </p:txBody>
        </p:sp>
        <p:sp>
          <p:nvSpPr>
            <p:cNvPr id="16" name="Куб 15"/>
            <p:cNvSpPr/>
            <p:nvPr/>
          </p:nvSpPr>
          <p:spPr>
            <a:xfrm>
              <a:off x="10804568" y="2784451"/>
              <a:ext cx="2109210" cy="580098"/>
            </a:xfrm>
            <a:prstGeom prst="cube">
              <a:avLst>
                <a:gd name="adj" fmla="val 10167"/>
              </a:avLst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OUs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Куб 16"/>
            <p:cNvSpPr/>
            <p:nvPr/>
          </p:nvSpPr>
          <p:spPr>
            <a:xfrm>
              <a:off x="10808985" y="3423810"/>
              <a:ext cx="2109210" cy="580098"/>
            </a:xfrm>
            <a:prstGeom prst="cube">
              <a:avLst>
                <a:gd name="adj" fmla="val 10167"/>
              </a:avLst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Контейнеры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758508" y="1493897"/>
            <a:ext cx="5292251" cy="1619277"/>
            <a:chOff x="7854630" y="1741492"/>
            <a:chExt cx="5496642" cy="1619277"/>
          </a:xfrm>
        </p:grpSpPr>
        <p:sp>
          <p:nvSpPr>
            <p:cNvPr id="10" name="Куб 9"/>
            <p:cNvSpPr/>
            <p:nvPr/>
          </p:nvSpPr>
          <p:spPr>
            <a:xfrm>
              <a:off x="7854630" y="1762005"/>
              <a:ext cx="1866718" cy="771342"/>
            </a:xfrm>
            <a:prstGeom prst="cube">
              <a:avLst>
                <a:gd name="adj" fmla="val 10167"/>
              </a:avLst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Контроллеры домена</a:t>
              </a:r>
            </a:p>
          </p:txBody>
        </p:sp>
        <p:sp>
          <p:nvSpPr>
            <p:cNvPr id="18" name="Куб 17"/>
            <p:cNvSpPr/>
            <p:nvPr/>
          </p:nvSpPr>
          <p:spPr>
            <a:xfrm>
              <a:off x="9721349" y="1752148"/>
              <a:ext cx="1763204" cy="771342"/>
            </a:xfrm>
            <a:prstGeom prst="cube">
              <a:avLst>
                <a:gd name="adj" fmla="val 10167"/>
              </a:avLst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Хранилища данных</a:t>
              </a:r>
            </a:p>
          </p:txBody>
        </p:sp>
        <p:sp>
          <p:nvSpPr>
            <p:cNvPr id="19" name="Куб 18"/>
            <p:cNvSpPr/>
            <p:nvPr/>
          </p:nvSpPr>
          <p:spPr>
            <a:xfrm>
              <a:off x="11484554" y="1741492"/>
              <a:ext cx="1866718" cy="933962"/>
            </a:xfrm>
            <a:prstGeom prst="cube">
              <a:avLst>
                <a:gd name="adj" fmla="val 10167"/>
              </a:avLst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Серверы глобального каталога</a:t>
              </a:r>
            </a:p>
          </p:txBody>
        </p:sp>
        <p:sp>
          <p:nvSpPr>
            <p:cNvPr id="20" name="Куб 19"/>
            <p:cNvSpPr/>
            <p:nvPr/>
          </p:nvSpPr>
          <p:spPr>
            <a:xfrm>
              <a:off x="7854630" y="2589427"/>
              <a:ext cx="1866718" cy="771342"/>
            </a:xfrm>
            <a:prstGeom prst="cube">
              <a:avLst>
                <a:gd name="adj" fmla="val 10167"/>
              </a:avLst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RODCs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51294" y="3927619"/>
            <a:ext cx="2372425" cy="1667577"/>
            <a:chOff x="-1582911" y="1344707"/>
            <a:chExt cx="2100905" cy="1721228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-1582911" y="1344707"/>
              <a:ext cx="1129553" cy="1721228"/>
              <a:chOff x="-1367758" y="1344707"/>
              <a:chExt cx="914400" cy="1721228"/>
            </a:xfrm>
          </p:grpSpPr>
          <p:sp>
            <p:nvSpPr>
              <p:cNvPr id="33" name="Цилиндр 32"/>
              <p:cNvSpPr/>
              <p:nvPr/>
            </p:nvSpPr>
            <p:spPr>
              <a:xfrm>
                <a:off x="-1367758" y="2445845"/>
                <a:ext cx="914400" cy="620090"/>
              </a:xfrm>
              <a:prstGeom prst="can">
                <a:avLst>
                  <a:gd name="adj" fmla="val 50000"/>
                </a:avLst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Цилиндр 31"/>
              <p:cNvSpPr/>
              <p:nvPr/>
            </p:nvSpPr>
            <p:spPr>
              <a:xfrm>
                <a:off x="-1367758" y="2078799"/>
                <a:ext cx="914400" cy="620090"/>
              </a:xfrm>
              <a:prstGeom prst="can">
                <a:avLst>
                  <a:gd name="adj" fmla="val 50000"/>
                </a:avLst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Цилиндр 30"/>
              <p:cNvSpPr/>
              <p:nvPr/>
            </p:nvSpPr>
            <p:spPr>
              <a:xfrm>
                <a:off x="-1367758" y="1711753"/>
                <a:ext cx="914400" cy="620090"/>
              </a:xfrm>
              <a:prstGeom prst="can">
                <a:avLst>
                  <a:gd name="adj" fmla="val 50000"/>
                </a:avLst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Цилиндр 29"/>
              <p:cNvSpPr/>
              <p:nvPr/>
            </p:nvSpPr>
            <p:spPr>
              <a:xfrm>
                <a:off x="-1367758" y="1344707"/>
                <a:ext cx="914400" cy="620090"/>
              </a:xfrm>
              <a:prstGeom prst="can">
                <a:avLst>
                  <a:gd name="adj" fmla="val 47794"/>
                </a:avLst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-1496669" y="1654752"/>
              <a:ext cx="1859659" cy="270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Конфигурация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-1341665" y="2011696"/>
              <a:ext cx="1859659" cy="270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Схема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-1396619" y="2385891"/>
              <a:ext cx="1859659" cy="270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&lt;</a:t>
              </a:r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Домен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-1505558" y="2738201"/>
              <a:ext cx="1859659" cy="270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&lt;</a:t>
              </a:r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Приложение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266319" y="1186965"/>
            <a:ext cx="1803819" cy="2460354"/>
            <a:chOff x="12078143" y="966059"/>
            <a:chExt cx="2075168" cy="2775684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12078143" y="1260182"/>
              <a:ext cx="2075168" cy="24815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12192000" y="1375442"/>
              <a:ext cx="1806242" cy="22703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2283855" y="1567959"/>
              <a:ext cx="1622532" cy="201505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12355644" y="1790232"/>
              <a:ext cx="1484610" cy="59763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12362958" y="2413756"/>
              <a:ext cx="1484610" cy="562177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12352352" y="3001555"/>
              <a:ext cx="1484610" cy="53994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2725197" y="966059"/>
              <a:ext cx="956235" cy="295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Схема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2670049" y="1335639"/>
              <a:ext cx="1166912" cy="286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classUser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2275309" y="1548569"/>
              <a:ext cx="1531771" cy="286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classID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classUser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2313735" y="1735125"/>
              <a:ext cx="1531771" cy="659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cn</a:t>
              </a: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r>
                <a:rPr lang="en-US"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attributeID:cn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attributeSyntax</a:t>
              </a: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2313735" y="2365992"/>
              <a:ext cx="1531771" cy="659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cn</a:t>
              </a: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r>
                <a:rPr lang="en-US"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attributeID:Password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attributeSyntax</a:t>
              </a: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2303899" y="2941283"/>
              <a:ext cx="1531771" cy="659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cn</a:t>
              </a: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r>
                <a:rPr lang="en-US"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attributeID:manager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attributeSyntax</a:t>
              </a: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3646485" y="4481456"/>
            <a:ext cx="21000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Коммутатор</a:t>
            </a:r>
          </a:p>
        </p:txBody>
      </p:sp>
      <p:grpSp>
        <p:nvGrpSpPr>
          <p:cNvPr id="136" name="Группа 135"/>
          <p:cNvGrpSpPr/>
          <p:nvPr/>
        </p:nvGrpSpPr>
        <p:grpSpPr>
          <a:xfrm>
            <a:off x="1399341" y="4432069"/>
            <a:ext cx="3213078" cy="2303742"/>
            <a:chOff x="1487210" y="4430419"/>
            <a:chExt cx="3213078" cy="2303742"/>
          </a:xfrm>
        </p:grpSpPr>
        <p:cxnSp>
          <p:nvCxnSpPr>
            <p:cNvPr id="61" name="Прямая соединительная линия 60"/>
            <p:cNvCxnSpPr/>
            <p:nvPr/>
          </p:nvCxnSpPr>
          <p:spPr>
            <a:xfrm>
              <a:off x="2325310" y="5016647"/>
              <a:ext cx="178949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58" name="Группа 57"/>
            <p:cNvGrpSpPr/>
            <p:nvPr/>
          </p:nvGrpSpPr>
          <p:grpSpPr>
            <a:xfrm>
              <a:off x="1810266" y="4430419"/>
              <a:ext cx="854054" cy="1181137"/>
              <a:chOff x="2961820" y="5268719"/>
              <a:chExt cx="854054" cy="1181137"/>
            </a:xfrm>
          </p:grpSpPr>
          <p:pic>
            <p:nvPicPr>
              <p:cNvPr id="56" name="Picture 2" descr="File-Application_Server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1820" y="5268719"/>
                <a:ext cx="701096" cy="1172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2368" y="5976350"/>
                <a:ext cx="473506" cy="473506"/>
              </a:xfrm>
              <a:prstGeom prst="rect">
                <a:avLst/>
              </a:prstGeom>
            </p:spPr>
          </p:pic>
        </p:grpSp>
        <p:cxnSp>
          <p:nvCxnSpPr>
            <p:cNvPr id="62" name="Прямая соединительная линия 61"/>
            <p:cNvCxnSpPr/>
            <p:nvPr/>
          </p:nvCxnSpPr>
          <p:spPr>
            <a:xfrm flipV="1">
              <a:off x="3881965" y="5211314"/>
              <a:ext cx="12781" cy="44641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flipV="1">
              <a:off x="4215721" y="5237299"/>
              <a:ext cx="12781" cy="44641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flipV="1">
              <a:off x="2907534" y="5647339"/>
              <a:ext cx="987212" cy="4864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flipH="1" flipV="1">
              <a:off x="4215721" y="5683718"/>
              <a:ext cx="286075" cy="53791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55" name="Picture 77" descr="Workgroup_Switch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2812" y="4761408"/>
              <a:ext cx="860366" cy="630692"/>
            </a:xfrm>
            <a:prstGeom prst="rect">
              <a:avLst/>
            </a:prstGeom>
            <a:noFill/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1" t="16799" r="45024" b="46451"/>
            <a:stretch/>
          </p:blipFill>
          <p:spPr>
            <a:xfrm>
              <a:off x="2642518" y="5835091"/>
              <a:ext cx="811933" cy="813860"/>
            </a:xfrm>
            <a:prstGeom prst="rect">
              <a:avLst/>
            </a:prstGeom>
          </p:spPr>
        </p:pic>
        <p:pic>
          <p:nvPicPr>
            <p:cNvPr id="59" name="Рисунок 5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1" t="16799" r="45024" b="46451"/>
            <a:stretch/>
          </p:blipFill>
          <p:spPr>
            <a:xfrm>
              <a:off x="3888355" y="5848933"/>
              <a:ext cx="811933" cy="813860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1487210" y="5604796"/>
              <a:ext cx="210000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Контроллер домена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Windows 2012 R2</a:t>
              </a:r>
            </a:p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IP:192.168.1.254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739427" y="6487940"/>
              <a:ext cx="21000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IP: 192.168.1.10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3110721" y="6531913"/>
            <a:ext cx="21000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IP: 192.168.1.11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5" name="Группа 134"/>
          <p:cNvGrpSpPr/>
          <p:nvPr/>
        </p:nvGrpSpPr>
        <p:grpSpPr>
          <a:xfrm>
            <a:off x="4632103" y="3972769"/>
            <a:ext cx="4508451" cy="2856246"/>
            <a:chOff x="-1717482" y="1587656"/>
            <a:chExt cx="4508451" cy="2856246"/>
          </a:xfrm>
        </p:grpSpPr>
        <p:sp>
          <p:nvSpPr>
            <p:cNvPr id="82" name="Овал 81"/>
            <p:cNvSpPr/>
            <p:nvPr/>
          </p:nvSpPr>
          <p:spPr>
            <a:xfrm>
              <a:off x="117197" y="1627021"/>
              <a:ext cx="2237619" cy="2149458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-1660664" y="2502993"/>
              <a:ext cx="1819124" cy="1659582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Равнобедренный треугольник 74"/>
            <p:cNvSpPr/>
            <p:nvPr/>
          </p:nvSpPr>
          <p:spPr>
            <a:xfrm>
              <a:off x="-790345" y="2651757"/>
              <a:ext cx="625288" cy="370844"/>
            </a:xfrm>
            <a:prstGeom prst="triangl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Равнобедренный треугольник 75"/>
            <p:cNvSpPr/>
            <p:nvPr/>
          </p:nvSpPr>
          <p:spPr>
            <a:xfrm>
              <a:off x="-1482801" y="3376836"/>
              <a:ext cx="625288" cy="370844"/>
            </a:xfrm>
            <a:prstGeom prst="triangl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Равнобедренный треугольник 76"/>
            <p:cNvSpPr/>
            <p:nvPr/>
          </p:nvSpPr>
          <p:spPr>
            <a:xfrm>
              <a:off x="-657899" y="3376836"/>
              <a:ext cx="625288" cy="370844"/>
            </a:xfrm>
            <a:prstGeom prst="triangl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Равнобедренный треугольник 77"/>
            <p:cNvSpPr/>
            <p:nvPr/>
          </p:nvSpPr>
          <p:spPr>
            <a:xfrm>
              <a:off x="70277" y="2073429"/>
              <a:ext cx="625288" cy="370844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Равнобедренный треугольник 78"/>
            <p:cNvSpPr/>
            <p:nvPr/>
          </p:nvSpPr>
          <p:spPr>
            <a:xfrm>
              <a:off x="223282" y="3034978"/>
              <a:ext cx="625288" cy="370844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Равнобедренный треугольник 79"/>
            <p:cNvSpPr/>
            <p:nvPr/>
          </p:nvSpPr>
          <p:spPr>
            <a:xfrm>
              <a:off x="1009673" y="2000801"/>
              <a:ext cx="1707974" cy="1320973"/>
            </a:xfrm>
            <a:prstGeom prst="triangl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4" name="Прямая соединительная линия 83"/>
            <p:cNvCxnSpPr>
              <a:stCxn id="75" idx="2"/>
              <a:endCxn id="76" idx="0"/>
            </p:cNvCxnSpPr>
            <p:nvPr/>
          </p:nvCxnSpPr>
          <p:spPr>
            <a:xfrm flipH="1">
              <a:off x="-1170157" y="3022601"/>
              <a:ext cx="379812" cy="3542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>
              <a:endCxn id="77" idx="0"/>
            </p:cNvCxnSpPr>
            <p:nvPr/>
          </p:nvCxnSpPr>
          <p:spPr>
            <a:xfrm>
              <a:off x="-792691" y="3022601"/>
              <a:ext cx="447436" cy="3542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>
              <a:stCxn id="78" idx="0"/>
              <a:endCxn id="75" idx="0"/>
            </p:cNvCxnSpPr>
            <p:nvPr/>
          </p:nvCxnSpPr>
          <p:spPr>
            <a:xfrm flipH="1">
              <a:off x="-477701" y="2073429"/>
              <a:ext cx="860622" cy="57832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>
              <a:stCxn id="78" idx="4"/>
              <a:endCxn id="79" idx="0"/>
            </p:cNvCxnSpPr>
            <p:nvPr/>
          </p:nvCxnSpPr>
          <p:spPr>
            <a:xfrm flipH="1">
              <a:off x="535926" y="2444273"/>
              <a:ext cx="159639" cy="59070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>
              <a:stCxn id="80" idx="0"/>
            </p:cNvCxnSpPr>
            <p:nvPr/>
          </p:nvCxnSpPr>
          <p:spPr>
            <a:xfrm flipH="1">
              <a:off x="694239" y="2000801"/>
              <a:ext cx="1169421" cy="45261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-400880" y="1867460"/>
              <a:ext cx="77509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Лес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935021" y="1808053"/>
              <a:ext cx="77509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Дерево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-1418617" y="2753789"/>
              <a:ext cx="77509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Дерево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-555792" y="3036222"/>
              <a:ext cx="77509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Домен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-751102" y="3761301"/>
              <a:ext cx="77509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Домен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-1387355" y="3740763"/>
              <a:ext cx="77509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Домен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7768" y="2423627"/>
              <a:ext cx="77509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Домен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014022" y="3294231"/>
              <a:ext cx="77509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Домен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19304" y="3409343"/>
              <a:ext cx="70444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Домен</a:t>
              </a:r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1705605" y="2301203"/>
              <a:ext cx="287475" cy="29062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1446752" y="2763864"/>
              <a:ext cx="287475" cy="29062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1964245" y="2770472"/>
              <a:ext cx="287475" cy="29062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680264" y="2555457"/>
              <a:ext cx="77509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OU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192677" y="2949144"/>
              <a:ext cx="77509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OU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939222" y="3024902"/>
              <a:ext cx="77509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OU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1" name="Прямая соединительная линия 110"/>
            <p:cNvCxnSpPr/>
            <p:nvPr/>
          </p:nvCxnSpPr>
          <p:spPr>
            <a:xfrm flipH="1">
              <a:off x="1192677" y="2930017"/>
              <a:ext cx="387464" cy="6812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/>
            <p:cNvCxnSpPr>
              <a:stCxn id="109" idx="0"/>
            </p:cNvCxnSpPr>
            <p:nvPr/>
          </p:nvCxnSpPr>
          <p:spPr>
            <a:xfrm flipH="1">
              <a:off x="1306560" y="2949144"/>
              <a:ext cx="273665" cy="93525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/>
            <p:cNvCxnSpPr>
              <a:stCxn id="109" idx="0"/>
            </p:cNvCxnSpPr>
            <p:nvPr/>
          </p:nvCxnSpPr>
          <p:spPr>
            <a:xfrm>
              <a:off x="1580225" y="2949144"/>
              <a:ext cx="33654" cy="6872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Прямая соединительная линия 117"/>
            <p:cNvCxnSpPr>
              <a:stCxn id="109" idx="0"/>
            </p:cNvCxnSpPr>
            <p:nvPr/>
          </p:nvCxnSpPr>
          <p:spPr>
            <a:xfrm>
              <a:off x="1580225" y="2949144"/>
              <a:ext cx="307608" cy="69268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22" name="Picture 33" descr="Symbol_Man_Teal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79035" y="3349073"/>
              <a:ext cx="314877" cy="415893"/>
            </a:xfrm>
            <a:prstGeom prst="rect">
              <a:avLst/>
            </a:prstGeom>
            <a:noFill/>
          </p:spPr>
        </p:pic>
        <p:pic>
          <p:nvPicPr>
            <p:cNvPr id="123" name="Picture 33" descr="Symbol_Man_Teal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20193" y="3837183"/>
              <a:ext cx="314877" cy="415893"/>
            </a:xfrm>
            <a:prstGeom prst="rect">
              <a:avLst/>
            </a:prstGeom>
            <a:noFill/>
          </p:spPr>
        </p:pic>
        <p:pic>
          <p:nvPicPr>
            <p:cNvPr id="124" name="Picture 33" descr="Symbol_Man_Teal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299002" y="3837182"/>
              <a:ext cx="314877" cy="415893"/>
            </a:xfrm>
            <a:prstGeom prst="rect">
              <a:avLst/>
            </a:prstGeom>
            <a:noFill/>
          </p:spPr>
        </p:pic>
        <p:pic>
          <p:nvPicPr>
            <p:cNvPr id="126" name="Picture 6" descr="Printer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32663" y="3620809"/>
              <a:ext cx="383812" cy="311340"/>
            </a:xfrm>
            <a:prstGeom prst="rect">
              <a:avLst/>
            </a:prstGeom>
            <a:noFill/>
          </p:spPr>
        </p:pic>
        <p:pic>
          <p:nvPicPr>
            <p:cNvPr id="127" name="Рисунок 12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1" t="16799" r="45024" b="46451"/>
            <a:stretch/>
          </p:blipFill>
          <p:spPr>
            <a:xfrm>
              <a:off x="1811814" y="3445371"/>
              <a:ext cx="410076" cy="411049"/>
            </a:xfrm>
            <a:prstGeom prst="rect">
              <a:avLst/>
            </a:prstGeom>
          </p:spPr>
        </p:pic>
        <p:sp>
          <p:nvSpPr>
            <p:cNvPr id="128" name="TextBox 127"/>
            <p:cNvSpPr txBox="1"/>
            <p:nvPr/>
          </p:nvSpPr>
          <p:spPr>
            <a:xfrm>
              <a:off x="321588" y="3698391"/>
              <a:ext cx="112180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Пользователь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096236" y="4208431"/>
              <a:ext cx="77509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Группа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483995" y="3890485"/>
              <a:ext cx="775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Очередь печати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912738" y="3761301"/>
              <a:ext cx="87823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Компьютер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-447958" y="4213070"/>
              <a:ext cx="136324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Computer-network.net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Прямоугольник 133"/>
            <p:cNvSpPr/>
            <p:nvPr/>
          </p:nvSpPr>
          <p:spPr>
            <a:xfrm>
              <a:off x="-1717482" y="1587656"/>
              <a:ext cx="4506600" cy="284276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1" name="Группа 150"/>
          <p:cNvGrpSpPr/>
          <p:nvPr/>
        </p:nvGrpSpPr>
        <p:grpSpPr>
          <a:xfrm>
            <a:off x="9203454" y="2524009"/>
            <a:ext cx="3459051" cy="3845699"/>
            <a:chOff x="9203453" y="2524009"/>
            <a:chExt cx="3339329" cy="3845699"/>
          </a:xfrm>
        </p:grpSpPr>
        <p:sp>
          <p:nvSpPr>
            <p:cNvPr id="146" name="Равнобедренный треугольник 145"/>
            <p:cNvSpPr/>
            <p:nvPr/>
          </p:nvSpPr>
          <p:spPr>
            <a:xfrm>
              <a:off x="9275497" y="2847332"/>
              <a:ext cx="2856737" cy="2717757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9" name="Picture 2" descr="File-Application_Serv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9943" y="2524009"/>
              <a:ext cx="478643" cy="800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" name="Рисунок 1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3741" y="2988798"/>
              <a:ext cx="455810" cy="455810"/>
            </a:xfrm>
            <a:prstGeom prst="rect">
              <a:avLst/>
            </a:prstGeom>
          </p:spPr>
        </p:pic>
        <p:pic>
          <p:nvPicPr>
            <p:cNvPr id="141" name="Рисунок 14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212" y="3129938"/>
              <a:ext cx="597532" cy="597532"/>
            </a:xfrm>
            <a:prstGeom prst="rect">
              <a:avLst/>
            </a:prstGeom>
          </p:spPr>
        </p:pic>
        <p:pic>
          <p:nvPicPr>
            <p:cNvPr id="143" name="Picture 2" descr="File-Application_Serv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46720" y="4117829"/>
              <a:ext cx="478643" cy="800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" name="Рисунок 14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7289" y="4582178"/>
              <a:ext cx="453470" cy="453470"/>
            </a:xfrm>
            <a:prstGeom prst="rect">
              <a:avLst/>
            </a:prstGeom>
          </p:spPr>
        </p:pic>
        <p:pic>
          <p:nvPicPr>
            <p:cNvPr id="144" name="Picture 2" descr="File-Application_Serv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4428" y="5300897"/>
              <a:ext cx="478643" cy="800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" name="Picture 34" descr="EndUser_CiscoWorks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9433857" y="4364401"/>
              <a:ext cx="608504" cy="760108"/>
            </a:xfrm>
            <a:prstGeom prst="rect">
              <a:avLst/>
            </a:prstGeom>
            <a:noFill/>
          </p:spPr>
        </p:pic>
        <p:sp>
          <p:nvSpPr>
            <p:cNvPr id="147" name="TextBox 146"/>
            <p:cNvSpPr txBox="1"/>
            <p:nvPr/>
          </p:nvSpPr>
          <p:spPr>
            <a:xfrm>
              <a:off x="9203453" y="2711564"/>
              <a:ext cx="180513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Контроллер домена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Сервер глобального каталога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10585354" y="4281401"/>
              <a:ext cx="10341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Хранилище данных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0442779" y="6123487"/>
              <a:ext cx="21000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RODC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9392778" y="5132216"/>
              <a:ext cx="21000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Пользователь</a:t>
              </a:r>
            </a:p>
          </p:txBody>
        </p:sp>
      </p:grpSp>
      <p:sp>
        <p:nvSpPr>
          <p:cNvPr id="152" name="Rectangle 150"/>
          <p:cNvSpPr txBox="1">
            <a:spLocks noChangeArrowheads="1"/>
          </p:cNvSpPr>
          <p:nvPr/>
        </p:nvSpPr>
        <p:spPr>
          <a:xfrm>
            <a:off x="3132186" y="870915"/>
            <a:ext cx="7672366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2000" cap="none" dirty="0">
                <a:solidFill>
                  <a:srgbClr val="C00000"/>
                </a:solidFill>
                <a:effectLst/>
                <a:latin typeface="Frutiger Neue LT W1G Medium" panose="020B0703040304020203" pitchFamily="34" charset="0"/>
              </a:rPr>
              <a:t>Логические компоненты</a:t>
            </a:r>
            <a:endParaRPr lang="en-US" altLang="ru-RU" sz="2000" cap="none" dirty="0">
              <a:solidFill>
                <a:srgbClr val="C00000"/>
              </a:solidFill>
              <a:effectLst/>
              <a:latin typeface="Frutiger Neue LT W1G Medium" panose="020B0703040304020203" pitchFamily="34" charset="0"/>
            </a:endParaRPr>
          </a:p>
        </p:txBody>
      </p:sp>
      <p:sp>
        <p:nvSpPr>
          <p:cNvPr id="153" name="Rectangle 150"/>
          <p:cNvSpPr txBox="1">
            <a:spLocks noChangeArrowheads="1"/>
          </p:cNvSpPr>
          <p:nvPr/>
        </p:nvSpPr>
        <p:spPr>
          <a:xfrm>
            <a:off x="7987841" y="843764"/>
            <a:ext cx="3937522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2000" cap="none" dirty="0">
                <a:solidFill>
                  <a:srgbClr val="C00000"/>
                </a:solidFill>
                <a:effectLst/>
                <a:latin typeface="Frutiger Neue LT W1G Medium" panose="020B0703040304020203" pitchFamily="34" charset="0"/>
              </a:rPr>
              <a:t>Физические компоненты</a:t>
            </a:r>
            <a:endParaRPr lang="en-US" altLang="ru-RU" sz="2000" cap="none" dirty="0">
              <a:solidFill>
                <a:srgbClr val="C00000"/>
              </a:solidFill>
              <a:effectLst/>
              <a:latin typeface="Frutiger Neue LT W1G Medium" panose="020B0703040304020203" pitchFamily="34" charset="0"/>
            </a:endParaRPr>
          </a:p>
        </p:txBody>
      </p:sp>
      <p:pic>
        <p:nvPicPr>
          <p:cNvPr id="154" name="Picture 4" descr="&amp;Kcy;&amp;acy;&amp;rcy;&amp;tcy;&amp;icy;&amp;ncy;&amp;kcy;&amp;icy; &amp;pcy;&amp;ocy; &amp;zcy;&amp;acy;&amp;pcy;&amp;rcy;&amp;ocy;&amp;scy;&amp;ucy; pfvjr brjyr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701" y="4591939"/>
            <a:ext cx="402546" cy="35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213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744" y="66117"/>
            <a:ext cx="1119777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Что такое домены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AD DS?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0733" y="1193108"/>
            <a:ext cx="5662402" cy="2811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spcBef>
                <a:spcPct val="0"/>
              </a:spcBef>
              <a:spcAft>
                <a:spcPts val="5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AD DS </a:t>
            </a:r>
            <a:r>
              <a:rPr lang="ru-RU" sz="1600" dirty="0">
                <a:latin typeface="+mj-lt"/>
              </a:rPr>
              <a:t>требуется один или несколько контроллеров домена</a:t>
            </a:r>
            <a:endParaRPr lang="en-US" sz="1600" dirty="0">
              <a:solidFill>
                <a:srgbClr val="000000"/>
              </a:solidFill>
              <a:latin typeface="+mj-lt"/>
              <a:ea typeface="Segoe UI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ts val="5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sz="1600" dirty="0">
                <a:latin typeface="+mj-lt"/>
              </a:rPr>
              <a:t>Все контроллеры домена содержат копию базы данных домена, которая постоянно синхронизируется</a:t>
            </a:r>
            <a:endParaRPr lang="ru-RU" sz="16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ts val="5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sz="1600" dirty="0">
                <a:latin typeface="+mj-lt"/>
              </a:rPr>
              <a:t>Домен </a:t>
            </a:r>
            <a:r>
              <a:rPr lang="en-US" sz="1600" dirty="0">
                <a:latin typeface="+mj-lt"/>
              </a:rPr>
              <a:t>– </a:t>
            </a:r>
            <a:r>
              <a:rPr lang="ru-RU" sz="1600" dirty="0">
                <a:latin typeface="+mj-lt"/>
              </a:rPr>
              <a:t>это некий контекст, в котором создаются учетные записи пользователей, учетные записи компьютеров и групп</a:t>
            </a:r>
            <a:endParaRPr lang="en-US" sz="1600" dirty="0">
              <a:solidFill>
                <a:srgbClr val="000000"/>
              </a:solidFill>
              <a:latin typeface="+mj-lt"/>
              <a:ea typeface="Segoe UI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5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q"/>
            </a:pP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500"/>
              </a:spcAft>
              <a:buClr>
                <a:srgbClr val="0070C0"/>
              </a:buClr>
              <a:buSzPct val="120000"/>
            </a:pPr>
            <a:br>
              <a:rPr lang="ru-RU" sz="1600" dirty="0"/>
            </a:b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62925" y="1190097"/>
            <a:ext cx="5531851" cy="2008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5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Домен является границей репликации</a:t>
            </a:r>
          </a:p>
          <a:p>
            <a:pPr marL="285750" indent="-285750" algn="just">
              <a:spcAft>
                <a:spcPts val="5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Домен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–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это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административный центр для конфигурации объектов и управления ими</a:t>
            </a:r>
          </a:p>
          <a:p>
            <a:pPr marL="285750" indent="-285750" algn="just">
              <a:spcAft>
                <a:spcPts val="5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Любой контроллер домена может производить аутентификацию любого вхождения в любом месте домена</a:t>
            </a:r>
          </a:p>
          <a:p>
            <a:pPr marL="285750" indent="-285750" algn="just">
              <a:spcAft>
                <a:spcPts val="5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Домен обеспечивает авторизацию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030743" y="3161988"/>
            <a:ext cx="5075900" cy="3575018"/>
            <a:chOff x="780052" y="2739628"/>
            <a:chExt cx="5075900" cy="3575018"/>
          </a:xfrm>
        </p:grpSpPr>
        <p:sp>
          <p:nvSpPr>
            <p:cNvPr id="157" name="Равнобедренный треугольник 156"/>
            <p:cNvSpPr/>
            <p:nvPr/>
          </p:nvSpPr>
          <p:spPr>
            <a:xfrm>
              <a:off x="780052" y="3202331"/>
              <a:ext cx="3948474" cy="2717757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0" name="Picture 2" descr="File-Application_Serv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913" y="2739628"/>
              <a:ext cx="633316" cy="1059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" name="Рисунок 17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8237" y="3333345"/>
              <a:ext cx="600009" cy="600009"/>
            </a:xfrm>
            <a:prstGeom prst="rect">
              <a:avLst/>
            </a:prstGeom>
          </p:spPr>
        </p:pic>
        <p:pic>
          <p:nvPicPr>
            <p:cNvPr id="196" name="Picture 34" descr="EndUser_CiscoWork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56480" y="4179649"/>
              <a:ext cx="1023852" cy="1278937"/>
            </a:xfrm>
            <a:prstGeom prst="rect">
              <a:avLst/>
            </a:prstGeom>
            <a:noFill/>
          </p:spPr>
        </p:pic>
        <p:sp>
          <p:nvSpPr>
            <p:cNvPr id="198" name="TextBox 197"/>
            <p:cNvSpPr txBox="1"/>
            <p:nvPr/>
          </p:nvSpPr>
          <p:spPr>
            <a:xfrm>
              <a:off x="3339072" y="4362636"/>
              <a:ext cx="106673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AD DS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2060147" y="3971705"/>
              <a:ext cx="21000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Компьютеры</a:t>
              </a:r>
            </a:p>
          </p:txBody>
        </p:sp>
        <p:pic>
          <p:nvPicPr>
            <p:cNvPr id="1028" name="Picture 4" descr="&amp;Kcy;&amp;acy;&amp;rcy;&amp;tcy;&amp;icy;&amp;ncy;&amp;kcy;&amp;icy; &amp;pcy;&amp;ocy; &amp;zcy;&amp;acy;&amp;pcy;&amp;rcy;&amp;ocy;&amp;scy;&amp;ucy; pfvjr brjyr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3709" y="3170575"/>
              <a:ext cx="547828" cy="547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Группа 6"/>
            <p:cNvGrpSpPr/>
            <p:nvPr/>
          </p:nvGrpSpPr>
          <p:grpSpPr>
            <a:xfrm>
              <a:off x="3755651" y="4815208"/>
              <a:ext cx="1058486" cy="1008439"/>
              <a:chOff x="4406668" y="3246484"/>
              <a:chExt cx="1251317" cy="1225623"/>
            </a:xfrm>
          </p:grpSpPr>
          <p:pic>
            <p:nvPicPr>
              <p:cNvPr id="201" name="Picture 16" descr="Symbol_Man_Red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749502" y="3332748"/>
                <a:ext cx="574675" cy="1066800"/>
              </a:xfrm>
              <a:prstGeom prst="rect">
                <a:avLst/>
              </a:prstGeom>
              <a:noFill/>
            </p:spPr>
          </p:pic>
          <p:pic>
            <p:nvPicPr>
              <p:cNvPr id="202" name="Picture 22" descr="Symbol_Woman_Yellow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164273" y="3246484"/>
                <a:ext cx="493712" cy="1073150"/>
              </a:xfrm>
              <a:prstGeom prst="rect">
                <a:avLst/>
              </a:prstGeom>
              <a:noFill/>
            </p:spPr>
          </p:pic>
          <p:pic>
            <p:nvPicPr>
              <p:cNvPr id="203" name="Picture 28" descr="Symbol_Woman_Teal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406668" y="3398957"/>
                <a:ext cx="493713" cy="1073150"/>
              </a:xfrm>
              <a:prstGeom prst="rect">
                <a:avLst/>
              </a:prstGeom>
              <a:noFill/>
            </p:spPr>
          </p:pic>
        </p:grpSp>
        <p:grpSp>
          <p:nvGrpSpPr>
            <p:cNvPr id="204" name="Группа 203"/>
            <p:cNvGrpSpPr/>
            <p:nvPr/>
          </p:nvGrpSpPr>
          <p:grpSpPr>
            <a:xfrm>
              <a:off x="2661847" y="5321314"/>
              <a:ext cx="1014321" cy="975417"/>
              <a:chOff x="4415709" y="3246484"/>
              <a:chExt cx="1242276" cy="1219269"/>
            </a:xfrm>
          </p:grpSpPr>
          <p:pic>
            <p:nvPicPr>
              <p:cNvPr id="205" name="Picture 16" descr="Symbol_Man_Red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749502" y="3332748"/>
                <a:ext cx="574675" cy="1066800"/>
              </a:xfrm>
              <a:prstGeom prst="rect">
                <a:avLst/>
              </a:prstGeom>
              <a:noFill/>
            </p:spPr>
          </p:pic>
          <p:pic>
            <p:nvPicPr>
              <p:cNvPr id="206" name="Picture 22" descr="Symbol_Woman_Yellow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164273" y="3246484"/>
                <a:ext cx="493712" cy="1073150"/>
              </a:xfrm>
              <a:prstGeom prst="rect">
                <a:avLst/>
              </a:prstGeom>
              <a:noFill/>
            </p:spPr>
          </p:pic>
          <p:pic>
            <p:nvPicPr>
              <p:cNvPr id="207" name="Picture 28" descr="Symbol_Woman_Teal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415709" y="3392604"/>
                <a:ext cx="493713" cy="1073149"/>
              </a:xfrm>
              <a:prstGeom prst="rect">
                <a:avLst/>
              </a:prstGeom>
              <a:noFill/>
            </p:spPr>
          </p:pic>
        </p:grpSp>
        <p:sp>
          <p:nvSpPr>
            <p:cNvPr id="208" name="TextBox 207"/>
            <p:cNvSpPr txBox="1"/>
            <p:nvPr/>
          </p:nvSpPr>
          <p:spPr>
            <a:xfrm>
              <a:off x="3755949" y="5976092"/>
              <a:ext cx="21000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Группы</a:t>
              </a: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964962" y="5528916"/>
              <a:ext cx="21000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Пользователи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289332" y="3409653"/>
            <a:ext cx="6572679" cy="3188479"/>
            <a:chOff x="4786435" y="3513529"/>
            <a:chExt cx="6572679" cy="3188479"/>
          </a:xfrm>
        </p:grpSpPr>
        <p:sp>
          <p:nvSpPr>
            <p:cNvPr id="8" name="Равнобедренный треугольник 7"/>
            <p:cNvSpPr/>
            <p:nvPr/>
          </p:nvSpPr>
          <p:spPr>
            <a:xfrm>
              <a:off x="4786435" y="3513529"/>
              <a:ext cx="6488515" cy="2897278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 rot="20446837">
              <a:off x="7538129" y="4358808"/>
              <a:ext cx="1385757" cy="1115451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2" name="Рисунок 21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1" t="16799" r="45024" b="46451"/>
            <a:stretch/>
          </p:blipFill>
          <p:spPr>
            <a:xfrm>
              <a:off x="7655663" y="4727943"/>
              <a:ext cx="649319" cy="650860"/>
            </a:xfrm>
            <a:prstGeom prst="rect">
              <a:avLst/>
            </a:prstGeom>
          </p:spPr>
        </p:pic>
        <p:sp>
          <p:nvSpPr>
            <p:cNvPr id="219" name="Овал 218"/>
            <p:cNvSpPr/>
            <p:nvPr/>
          </p:nvSpPr>
          <p:spPr>
            <a:xfrm rot="21119169">
              <a:off x="5741558" y="5427878"/>
              <a:ext cx="1449369" cy="98441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3" name="Picture 2" descr="File-Application_Serv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6262" y="5245496"/>
              <a:ext cx="403386" cy="674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" name="Picture 2" descr="File-Application_Serv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7160" y="5410615"/>
              <a:ext cx="403386" cy="674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" name="Рисунок 21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1" t="16799" r="45024" b="46451"/>
            <a:stretch/>
          </p:blipFill>
          <p:spPr>
            <a:xfrm>
              <a:off x="5909596" y="5747911"/>
              <a:ext cx="649319" cy="650860"/>
            </a:xfrm>
            <a:prstGeom prst="rect">
              <a:avLst/>
            </a:prstGeom>
          </p:spPr>
        </p:pic>
        <p:sp>
          <p:nvSpPr>
            <p:cNvPr id="221" name="Овал 220"/>
            <p:cNvSpPr/>
            <p:nvPr/>
          </p:nvSpPr>
          <p:spPr>
            <a:xfrm rot="20579711">
              <a:off x="8493543" y="5390908"/>
              <a:ext cx="1449369" cy="98441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6" name="Picture 2" descr="File-Application_Serv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9599" y="5200492"/>
              <a:ext cx="403386" cy="674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7" name="Picture 2" descr="File-Application_Serv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0497" y="5426650"/>
              <a:ext cx="403386" cy="674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8" name="Рисунок 21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1" t="16799" r="45024" b="46451"/>
            <a:stretch/>
          </p:blipFill>
          <p:spPr>
            <a:xfrm>
              <a:off x="8679546" y="5775812"/>
              <a:ext cx="649319" cy="650860"/>
            </a:xfrm>
            <a:prstGeom prst="rect">
              <a:avLst/>
            </a:prstGeom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>
              <a:off x="8066559" y="3541048"/>
              <a:ext cx="14109" cy="7465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2" name="Прямая соединительная линия 221"/>
            <p:cNvCxnSpPr/>
            <p:nvPr/>
          </p:nvCxnSpPr>
          <p:spPr>
            <a:xfrm>
              <a:off x="7885815" y="3562905"/>
              <a:ext cx="14109" cy="44396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Прямая соединительная линия 222"/>
            <p:cNvCxnSpPr/>
            <p:nvPr/>
          </p:nvCxnSpPr>
          <p:spPr>
            <a:xfrm flipH="1">
              <a:off x="6749256" y="3995304"/>
              <a:ext cx="1152857" cy="145573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210" name="Picture 2" descr="File-Application_Serv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7893" y="4053351"/>
              <a:ext cx="403386" cy="674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4" name="Прямая соединительная линия 223"/>
            <p:cNvCxnSpPr/>
            <p:nvPr/>
          </p:nvCxnSpPr>
          <p:spPr>
            <a:xfrm>
              <a:off x="8731567" y="4797722"/>
              <a:ext cx="6341" cy="80553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211" name="Picture 2" descr="File-Application_Serv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0329" y="4287576"/>
              <a:ext cx="403386" cy="674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0" name="TextBox 199"/>
            <p:cNvSpPr txBox="1"/>
            <p:nvPr/>
          </p:nvSpPr>
          <p:spPr>
            <a:xfrm>
              <a:off x="7299351" y="5299537"/>
              <a:ext cx="21000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domain1.com/OU2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9259111" y="6073341"/>
              <a:ext cx="21000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domain1.com/OU2/OU3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6580058" y="6064293"/>
              <a:ext cx="21000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domain1.com/OU1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7220546" y="6425009"/>
              <a:ext cx="21000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Windows 2000 Domain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9" name="Picture 2" descr="File-Application_Ser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276" y="3180908"/>
            <a:ext cx="403386" cy="67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049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Группа 233"/>
          <p:cNvGrpSpPr/>
          <p:nvPr/>
        </p:nvGrpSpPr>
        <p:grpSpPr>
          <a:xfrm>
            <a:off x="9090819" y="1489765"/>
            <a:ext cx="2953527" cy="3405887"/>
            <a:chOff x="9090819" y="1489765"/>
            <a:chExt cx="2953527" cy="3405887"/>
          </a:xfrm>
        </p:grpSpPr>
        <p:pic>
          <p:nvPicPr>
            <p:cNvPr id="2052" name="Picture 4" descr="&amp;Kcy;&amp;acy;&amp;rcy;&amp;tcy;&amp;icy;&amp;ncy;&amp;kcy;&amp;icy; &amp;pcy;&amp;ocy; &amp;zcy;&amp;acy;&amp;pcy;&amp;rcy;&amp;ocy;&amp;scy;&amp;ucy; ad organization uni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0819" y="1600078"/>
              <a:ext cx="2953527" cy="3254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&amp;Kcy;&amp;acy;&amp;rcy;&amp;tcy;&amp;icy;&amp;ncy;&amp;kcy;&amp;icy; &amp;pcy;&amp;ocy; &amp;zcy;&amp;acy;&amp;pcy;&amp;rcy;&amp;ocy;&amp;scy;&amp;ucy; gfgrf window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8796" y="1489765"/>
              <a:ext cx="657000" cy="657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6" descr="&amp;Kcy;&amp;acy;&amp;rcy;&amp;tcy;&amp;icy;&amp;ncy;&amp;kcy;&amp;icy; &amp;pcy;&amp;ocy; &amp;zcy;&amp;acy;&amp;pcy;&amp;rcy;&amp;ocy;&amp;scy;&amp;ucy; gfgrf window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9104" y="3568849"/>
              <a:ext cx="657000" cy="657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1" name="Прямоугольник 230"/>
            <p:cNvSpPr/>
            <p:nvPr/>
          </p:nvSpPr>
          <p:spPr>
            <a:xfrm>
              <a:off x="9989104" y="2100871"/>
              <a:ext cx="628443" cy="14848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30" name="Группа 229"/>
            <p:cNvGrpSpPr/>
            <p:nvPr/>
          </p:nvGrpSpPr>
          <p:grpSpPr>
            <a:xfrm>
              <a:off x="9793943" y="2161366"/>
              <a:ext cx="834861" cy="713470"/>
              <a:chOff x="6205556" y="3482180"/>
              <a:chExt cx="834861" cy="713470"/>
            </a:xfrm>
          </p:grpSpPr>
          <p:pic>
            <p:nvPicPr>
              <p:cNvPr id="99" name="Picture 8" descr="&amp;Kcy;&amp;acy;&amp;rcy;&amp;tcy;&amp;icy;&amp;ncy;&amp;kcy;&amp;icy; &amp;pcy;&amp;ocy; &amp;zcy;&amp;acy;&amp;pcy;&amp;rcy;&amp;ocy;&amp;scy;&amp;ucy; &amp;icy;&amp;kcy;&amp;ocy;&amp;ncy;&amp;kcy;&amp;acy; &amp;pcy;&amp;ocy;&amp;lcy;&amp;softcy;&amp;zcy;&amp;ocy;&amp;vcy;&amp;acy;&amp;tcy;&amp;iecy;&amp;lcy;&amp;softcy;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05556" y="3482180"/>
                <a:ext cx="624300" cy="624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6" name="Picture 8" descr="&amp;Kcy;&amp;acy;&amp;rcy;&amp;tcy;&amp;icy;&amp;ncy;&amp;kcy;&amp;icy; &amp;pcy;&amp;ocy; &amp;zcy;&amp;acy;&amp;pcy;&amp;rcy;&amp;ocy;&amp;scy;&amp;ucy; &amp;icy;&amp;kcy;&amp;ocy;&amp;ncy;&amp;kcy;&amp;acy; &amp;pcy;&amp;ocy;&amp;lcy;&amp;softcy;&amp;zcy;&amp;ocy;&amp;vcy;&amp;acy;&amp;tcy;&amp;iecy;&amp;lcy;&amp;softcy;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2700" y="3647933"/>
                <a:ext cx="547717" cy="5477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2" name="Группа 101"/>
            <p:cNvGrpSpPr/>
            <p:nvPr/>
          </p:nvGrpSpPr>
          <p:grpSpPr>
            <a:xfrm>
              <a:off x="9793943" y="2889591"/>
              <a:ext cx="834861" cy="713470"/>
              <a:chOff x="6205556" y="3482180"/>
              <a:chExt cx="834861" cy="713470"/>
            </a:xfrm>
          </p:grpSpPr>
          <p:pic>
            <p:nvPicPr>
              <p:cNvPr id="103" name="Picture 8" descr="&amp;Kcy;&amp;acy;&amp;rcy;&amp;tcy;&amp;icy;&amp;ncy;&amp;kcy;&amp;icy; &amp;pcy;&amp;ocy; &amp;zcy;&amp;acy;&amp;pcy;&amp;rcy;&amp;ocy;&amp;scy;&amp;ucy; &amp;icy;&amp;kcy;&amp;ocy;&amp;ncy;&amp;kcy;&amp;acy; &amp;pcy;&amp;ocy;&amp;lcy;&amp;softcy;&amp;zcy;&amp;ocy;&amp;vcy;&amp;acy;&amp;tcy;&amp;iecy;&amp;lcy;&amp;softcy;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05556" y="3482180"/>
                <a:ext cx="624300" cy="624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8" descr="&amp;Kcy;&amp;acy;&amp;rcy;&amp;tcy;&amp;icy;&amp;ncy;&amp;kcy;&amp;icy; &amp;pcy;&amp;ocy; &amp;zcy;&amp;acy;&amp;pcy;&amp;rcy;&amp;ocy;&amp;scy;&amp;ucy; &amp;icy;&amp;kcy;&amp;ocy;&amp;ncy;&amp;kcy;&amp;acy; &amp;pcy;&amp;ocy;&amp;lcy;&amp;softcy;&amp;zcy;&amp;ocy;&amp;vcy;&amp;acy;&amp;tcy;&amp;iecy;&amp;lcy;&amp;softcy;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2700" y="3647933"/>
                <a:ext cx="547717" cy="5477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32" name="TextBox 231"/>
            <p:cNvSpPr txBox="1"/>
            <p:nvPr/>
          </p:nvSpPr>
          <p:spPr>
            <a:xfrm>
              <a:off x="10018883" y="1812117"/>
              <a:ext cx="202546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OU=</a:t>
              </a:r>
              <a:r>
                <a:rPr lang="en-US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Finance_Department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0567582" y="2379208"/>
              <a:ext cx="1331912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CN=Mark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0567582" y="3170904"/>
              <a:ext cx="1331912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CN=Eva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0617547" y="3770614"/>
              <a:ext cx="1331912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OU=Admins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1096041" y="4439901"/>
              <a:ext cx="948305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CN=Tom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3" name="Прямоугольник 232"/>
            <p:cNvSpPr/>
            <p:nvPr/>
          </p:nvSpPr>
          <p:spPr>
            <a:xfrm>
              <a:off x="10538253" y="4166627"/>
              <a:ext cx="572327" cy="703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0" name="Группа 109"/>
            <p:cNvGrpSpPr/>
            <p:nvPr/>
          </p:nvGrpSpPr>
          <p:grpSpPr>
            <a:xfrm>
              <a:off x="10331676" y="4182182"/>
              <a:ext cx="834861" cy="713470"/>
              <a:chOff x="6205556" y="3482180"/>
              <a:chExt cx="834861" cy="713470"/>
            </a:xfrm>
          </p:grpSpPr>
          <p:pic>
            <p:nvPicPr>
              <p:cNvPr id="111" name="Picture 8" descr="&amp;Kcy;&amp;acy;&amp;rcy;&amp;tcy;&amp;icy;&amp;ncy;&amp;kcy;&amp;icy; &amp;pcy;&amp;ocy; &amp;zcy;&amp;acy;&amp;pcy;&amp;rcy;&amp;ocy;&amp;scy;&amp;ucy; &amp;icy;&amp;kcy;&amp;ocy;&amp;ncy;&amp;kcy;&amp;acy; &amp;pcy;&amp;ocy;&amp;lcy;&amp;softcy;&amp;zcy;&amp;ocy;&amp;vcy;&amp;acy;&amp;tcy;&amp;iecy;&amp;lcy;&amp;softcy;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05556" y="3482180"/>
                <a:ext cx="624300" cy="624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" name="Picture 8" descr="&amp;Kcy;&amp;acy;&amp;rcy;&amp;tcy;&amp;icy;&amp;ncy;&amp;kcy;&amp;icy; &amp;pcy;&amp;ocy; &amp;zcy;&amp;acy;&amp;pcy;&amp;rcy;&amp;ocy;&amp;scy;&amp;ucy; &amp;icy;&amp;kcy;&amp;ocy;&amp;ncy;&amp;kcy;&amp;acy; &amp;pcy;&amp;ocy;&amp;lcy;&amp;softcy;&amp;zcy;&amp;ocy;&amp;vcy;&amp;acy;&amp;tcy;&amp;iecy;&amp;lcy;&amp;softcy;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2700" y="3647933"/>
                <a:ext cx="547717" cy="5477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" name="TextBox 4"/>
          <p:cNvSpPr txBox="1"/>
          <p:nvPr/>
        </p:nvSpPr>
        <p:spPr>
          <a:xfrm>
            <a:off x="500744" y="81485"/>
            <a:ext cx="1119777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Что такое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OUs?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1" name="alt text Group 14" descr="Screen shot of a possible OU structure with several levels of OUs. The structure has both OUs and containers. OUs are represented by a folder with a book on it, and containers are represented by a blank folder."/>
          <p:cNvGrpSpPr/>
          <p:nvPr/>
        </p:nvGrpSpPr>
        <p:grpSpPr>
          <a:xfrm>
            <a:off x="202839" y="1113180"/>
            <a:ext cx="3085231" cy="5512245"/>
            <a:chOff x="5396216" y="825375"/>
            <a:chExt cx="3424256" cy="5902596"/>
          </a:xfrm>
        </p:grpSpPr>
        <p:pic>
          <p:nvPicPr>
            <p:cNvPr id="52" name="Picture 5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874" b="18382"/>
            <a:stretch/>
          </p:blipFill>
          <p:spPr bwMode="auto">
            <a:xfrm>
              <a:off x="5396216" y="4666264"/>
              <a:ext cx="3424256" cy="89150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6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630"/>
            <a:stretch/>
          </p:blipFill>
          <p:spPr bwMode="auto">
            <a:xfrm>
              <a:off x="5396216" y="825375"/>
              <a:ext cx="3424256" cy="1872967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7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222" b="36312"/>
            <a:stretch/>
          </p:blipFill>
          <p:spPr bwMode="auto">
            <a:xfrm>
              <a:off x="5396216" y="3089455"/>
              <a:ext cx="3424256" cy="1576809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8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956" b="57435"/>
            <a:stretch/>
          </p:blipFill>
          <p:spPr bwMode="auto">
            <a:xfrm>
              <a:off x="5396216" y="2721521"/>
              <a:ext cx="3424256" cy="36793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9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685" b="838"/>
            <a:stretch/>
          </p:blipFill>
          <p:spPr bwMode="auto">
            <a:xfrm>
              <a:off x="5396216" y="5557768"/>
              <a:ext cx="3424256" cy="117020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7" name="TextBox 1"/>
          <p:cNvSpPr txBox="1"/>
          <p:nvPr/>
        </p:nvSpPr>
        <p:spPr>
          <a:xfrm>
            <a:off x="2527036" y="4384976"/>
            <a:ext cx="4239523" cy="5909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40000"/>
              </a:spcBef>
              <a:buClr>
                <a:srgbClr val="006699"/>
              </a:buClr>
            </a:pPr>
            <a:r>
              <a:rPr lang="ru-RU" b="0" dirty="0" err="1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OUs</a:t>
            </a:r>
            <a:r>
              <a:rPr lang="ru-RU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представлены в виде папки с книгой</a:t>
            </a:r>
            <a:endParaRPr lang="en-US" b="0" dirty="0"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9"/>
          <p:cNvSpPr txBox="1"/>
          <p:nvPr/>
        </p:nvSpPr>
        <p:spPr>
          <a:xfrm>
            <a:off x="2559372" y="5045176"/>
            <a:ext cx="415724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40000"/>
              </a:spcBef>
              <a:buClr>
                <a:srgbClr val="006699"/>
              </a:buClr>
            </a:pPr>
            <a:r>
              <a:rPr lang="ru-RU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Контейнеры представлены в виде пустой папки</a:t>
            </a:r>
            <a:endParaRPr lang="en-CA" b="0" dirty="0"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Straight Arrow Connector 12"/>
          <p:cNvCxnSpPr/>
          <p:nvPr/>
        </p:nvCxnSpPr>
        <p:spPr bwMode="auto">
          <a:xfrm flipH="1" flipV="1">
            <a:off x="1745454" y="3658217"/>
            <a:ext cx="1542616" cy="676597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0" name="Straight Arrow Connector 13"/>
          <p:cNvCxnSpPr/>
          <p:nvPr/>
        </p:nvCxnSpPr>
        <p:spPr bwMode="auto">
          <a:xfrm flipH="1">
            <a:off x="1844704" y="5645053"/>
            <a:ext cx="1741334" cy="952092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Прямоугольник: скругленные углы 20"/>
          <p:cNvSpPr/>
          <p:nvPr/>
        </p:nvSpPr>
        <p:spPr>
          <a:xfrm>
            <a:off x="2715371" y="1238331"/>
            <a:ext cx="6288394" cy="19892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907765" y="1334994"/>
            <a:ext cx="6096000" cy="1866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500"/>
              </a:spcAft>
              <a:buClr>
                <a:srgbClr val="006699"/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Контейнеры могут быть использованы для группирования объектов в пределах домена</a:t>
            </a:r>
            <a:endParaRPr lang="en-US" sz="1600" dirty="0"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40000"/>
              </a:spcBef>
              <a:spcAft>
                <a:spcPts val="500"/>
              </a:spcAft>
              <a:buClr>
                <a:srgbClr val="006699"/>
              </a:buClr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OUs</a:t>
            </a:r>
            <a:r>
              <a:rPr lang="ru-RU" sz="160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создаются для</a:t>
            </a:r>
            <a:r>
              <a:rPr lang="en-US" sz="160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:</a:t>
            </a:r>
          </a:p>
          <a:p>
            <a:pPr marL="573750" lvl="1" indent="-285750">
              <a:lnSpc>
                <a:spcPct val="90000"/>
              </a:lnSpc>
              <a:spcBef>
                <a:spcPts val="600"/>
              </a:spcBef>
              <a:spcAft>
                <a:spcPts val="500"/>
              </a:spcAft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Настройки объектов путем присвоения им групповой политики</a:t>
            </a:r>
          </a:p>
          <a:p>
            <a:pPr marL="573750" lvl="1" indent="-285750">
              <a:lnSpc>
                <a:spcPct val="90000"/>
              </a:lnSpc>
              <a:spcBef>
                <a:spcPts val="600"/>
              </a:spcBef>
              <a:spcAft>
                <a:spcPts val="500"/>
              </a:spcAft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Делегирования административных разрешений</a:t>
            </a:r>
            <a:endParaRPr lang="en-US" sz="1600" dirty="0"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grpSp>
        <p:nvGrpSpPr>
          <p:cNvPr id="229" name="Группа 228"/>
          <p:cNvGrpSpPr/>
          <p:nvPr/>
        </p:nvGrpSpPr>
        <p:grpSpPr>
          <a:xfrm>
            <a:off x="6698116" y="3658217"/>
            <a:ext cx="3570136" cy="3098783"/>
            <a:chOff x="-2697062" y="1970180"/>
            <a:chExt cx="3570136" cy="3098783"/>
          </a:xfrm>
        </p:grpSpPr>
        <p:sp>
          <p:nvSpPr>
            <p:cNvPr id="22" name="Равнобедренный треугольник 21"/>
            <p:cNvSpPr/>
            <p:nvPr/>
          </p:nvSpPr>
          <p:spPr>
            <a:xfrm>
              <a:off x="-2697062" y="1970180"/>
              <a:ext cx="3570136" cy="1737192"/>
            </a:xfrm>
            <a:prstGeom prst="triangle">
              <a:avLst/>
            </a:prstGeom>
            <a:gradFill flip="none"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-1162331" y="2265098"/>
              <a:ext cx="1116982" cy="485030"/>
              <a:chOff x="-1203339" y="2353746"/>
              <a:chExt cx="1116982" cy="485030"/>
            </a:xfrm>
          </p:grpSpPr>
          <p:sp>
            <p:nvSpPr>
              <p:cNvPr id="23" name="Овал 22"/>
              <p:cNvSpPr/>
              <p:nvPr/>
            </p:nvSpPr>
            <p:spPr>
              <a:xfrm>
                <a:off x="-1203339" y="2353746"/>
                <a:ext cx="485030" cy="48503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-1203339" y="2413516"/>
                <a:ext cx="11169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OU</a:t>
                </a:r>
                <a:endParaRPr lang="ru-RU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-2016173" y="3005900"/>
              <a:ext cx="1134037" cy="485030"/>
              <a:chOff x="-1831852" y="2985016"/>
              <a:chExt cx="1134037" cy="485030"/>
            </a:xfrm>
          </p:grpSpPr>
          <p:sp>
            <p:nvSpPr>
              <p:cNvPr id="72" name="Овал 71"/>
              <p:cNvSpPr/>
              <p:nvPr/>
            </p:nvSpPr>
            <p:spPr>
              <a:xfrm>
                <a:off x="-1831852" y="2985016"/>
                <a:ext cx="485030" cy="48503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-1814797" y="3053065"/>
                <a:ext cx="11169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OU</a:t>
                </a:r>
                <a:endParaRPr lang="ru-RU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>
              <a:off x="-354599" y="3008687"/>
              <a:ext cx="1121332" cy="486533"/>
              <a:chOff x="-625857" y="3007984"/>
              <a:chExt cx="1121332" cy="486533"/>
            </a:xfrm>
          </p:grpSpPr>
          <p:sp>
            <p:nvSpPr>
              <p:cNvPr id="73" name="Овал 72"/>
              <p:cNvSpPr/>
              <p:nvPr/>
            </p:nvSpPr>
            <p:spPr>
              <a:xfrm>
                <a:off x="-625857" y="3007984"/>
                <a:ext cx="486533" cy="486533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-624969" y="3082440"/>
                <a:ext cx="1120444" cy="339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OU</a:t>
                </a:r>
                <a:endParaRPr lang="ru-RU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-1372825" y="2995522"/>
              <a:ext cx="1120444" cy="339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Домен</a:t>
              </a:r>
            </a:p>
          </p:txBody>
        </p:sp>
        <p:cxnSp>
          <p:nvCxnSpPr>
            <p:cNvPr id="29" name="Прямая соединительная линия 28"/>
            <p:cNvCxnSpPr>
              <a:stCxn id="72" idx="3"/>
            </p:cNvCxnSpPr>
            <p:nvPr/>
          </p:nvCxnSpPr>
          <p:spPr>
            <a:xfrm flipH="1">
              <a:off x="-2274073" y="3419899"/>
              <a:ext cx="328931" cy="57661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>
              <a:off x="-1600394" y="3437567"/>
              <a:ext cx="208472" cy="61803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 flipH="1">
              <a:off x="-610061" y="3461304"/>
              <a:ext cx="328931" cy="57661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>
              <a:off x="63618" y="3478972"/>
              <a:ext cx="208472" cy="61803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87" name="Picture 33" descr="Symbol_Man_Teal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2530321" y="3826502"/>
              <a:ext cx="532775" cy="768197"/>
            </a:xfrm>
            <a:prstGeom prst="rect">
              <a:avLst/>
            </a:prstGeom>
            <a:noFill/>
          </p:spPr>
        </p:pic>
        <p:pic>
          <p:nvPicPr>
            <p:cNvPr id="88" name="Picture 6" descr="Printer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-55960" y="3918889"/>
              <a:ext cx="725194" cy="588262"/>
            </a:xfrm>
            <a:prstGeom prst="rect">
              <a:avLst/>
            </a:prstGeom>
            <a:noFill/>
          </p:spPr>
        </p:pic>
        <p:pic>
          <p:nvPicPr>
            <p:cNvPr id="89" name="Рисунок 8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1" t="16799" r="45024" b="46451"/>
            <a:stretch/>
          </p:blipFill>
          <p:spPr>
            <a:xfrm>
              <a:off x="-1743293" y="3827488"/>
              <a:ext cx="772175" cy="774007"/>
            </a:xfrm>
            <a:prstGeom prst="rect">
              <a:avLst/>
            </a:prstGeom>
          </p:spPr>
        </p:pic>
        <p:grpSp>
          <p:nvGrpSpPr>
            <p:cNvPr id="31" name="Группа 30"/>
            <p:cNvGrpSpPr/>
            <p:nvPr/>
          </p:nvGrpSpPr>
          <p:grpSpPr>
            <a:xfrm>
              <a:off x="-902533" y="3842588"/>
              <a:ext cx="793777" cy="837853"/>
              <a:chOff x="-1228190" y="5075515"/>
              <a:chExt cx="793777" cy="837853"/>
            </a:xfrm>
          </p:grpSpPr>
          <p:pic>
            <p:nvPicPr>
              <p:cNvPr id="90" name="Picture 16" descr="Symbol_Man_Red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-1026999" y="5116336"/>
                <a:ext cx="408905" cy="738343"/>
              </a:xfrm>
              <a:prstGeom prst="rect">
                <a:avLst/>
              </a:prstGeom>
              <a:noFill/>
            </p:spPr>
          </p:pic>
          <p:pic>
            <p:nvPicPr>
              <p:cNvPr id="91" name="Picture 22" descr="Symbol_Woman_Yellow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-785710" y="5075515"/>
                <a:ext cx="351297" cy="742738"/>
              </a:xfrm>
              <a:prstGeom prst="rect">
                <a:avLst/>
              </a:prstGeom>
              <a:noFill/>
            </p:spPr>
          </p:pic>
          <p:pic>
            <p:nvPicPr>
              <p:cNvPr id="92" name="Picture 28" descr="Symbol_Woman_Teal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-1228190" y="5170630"/>
                <a:ext cx="351297" cy="742738"/>
              </a:xfrm>
              <a:prstGeom prst="rect">
                <a:avLst/>
              </a:prstGeom>
              <a:noFill/>
            </p:spPr>
          </p:pic>
        </p:grpSp>
        <p:sp>
          <p:nvSpPr>
            <p:cNvPr id="94" name="TextBox 93"/>
            <p:cNvSpPr txBox="1"/>
            <p:nvPr/>
          </p:nvSpPr>
          <p:spPr>
            <a:xfrm>
              <a:off x="-1509266" y="4729360"/>
              <a:ext cx="1120444" cy="339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Объекты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8042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: скругленные углы 22"/>
          <p:cNvSpPr/>
          <p:nvPr/>
        </p:nvSpPr>
        <p:spPr>
          <a:xfrm>
            <a:off x="6664877" y="1186790"/>
            <a:ext cx="5277981" cy="524581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25811" y="37851"/>
            <a:ext cx="1169851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Что такое лес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AD DS?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6967562" y="1327423"/>
            <a:ext cx="4913626" cy="4989589"/>
            <a:chOff x="6873982" y="1381709"/>
            <a:chExt cx="4913626" cy="4989589"/>
          </a:xfrm>
        </p:grpSpPr>
        <p:sp>
          <p:nvSpPr>
            <p:cNvPr id="57" name="b triangle"/>
            <p:cNvSpPr>
              <a:spLocks noChangeArrowheads="1"/>
            </p:cNvSpPr>
            <p:nvPr/>
          </p:nvSpPr>
          <p:spPr bwMode="auto">
            <a:xfrm>
              <a:off x="9140153" y="1474589"/>
              <a:ext cx="1619520" cy="145657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81" name="Picture 2" descr="File-Application_Serv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4863" y="1381709"/>
              <a:ext cx="543604" cy="909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2" name="Group 4"/>
            <p:cNvGrpSpPr/>
            <p:nvPr/>
          </p:nvGrpSpPr>
          <p:grpSpPr>
            <a:xfrm>
              <a:off x="8193837" y="2217040"/>
              <a:ext cx="1149660" cy="687530"/>
              <a:chOff x="3203643" y="1904999"/>
              <a:chExt cx="1431426" cy="784141"/>
            </a:xfrm>
          </p:grpSpPr>
          <p:sp>
            <p:nvSpPr>
              <p:cNvPr id="78" name="arrow"/>
              <p:cNvSpPr>
                <a:spLocks noChangeShapeType="1"/>
              </p:cNvSpPr>
              <p:nvPr/>
            </p:nvSpPr>
            <p:spPr bwMode="auto">
              <a:xfrm flipV="1">
                <a:off x="3236980" y="2065519"/>
                <a:ext cx="1398089" cy="623621"/>
              </a:xfrm>
              <a:prstGeom prst="line">
                <a:avLst/>
              </a:prstGeom>
              <a:ln w="38100">
                <a:headEnd type="triangle" w="med" len="med"/>
                <a:tailEnd/>
              </a:ln>
              <a:extLst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wrap="none" tIns="27432" bIns="27432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9pPr>
              </a:lstStyle>
              <a:p>
                <a:endParaRPr lang="en-US" sz="1200" dirty="0"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79" name="arrow"/>
              <p:cNvSpPr>
                <a:spLocks noChangeShapeType="1"/>
              </p:cNvSpPr>
              <p:nvPr/>
            </p:nvSpPr>
            <p:spPr bwMode="auto">
              <a:xfrm flipV="1">
                <a:off x="3203643" y="1904999"/>
                <a:ext cx="1431426" cy="631741"/>
              </a:xfrm>
              <a:prstGeom prst="line">
                <a:avLst/>
              </a:prstGeom>
              <a:ln w="38100">
                <a:headEnd/>
                <a:tailEnd type="triangle" w="med" len="med"/>
              </a:ln>
              <a:extLst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wrap="none" tIns="27432" bIns="27432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9pPr>
              </a:lstStyle>
              <a:p>
                <a:endParaRPr lang="en-US" sz="1200" dirty="0"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53" name="Group 5"/>
            <p:cNvGrpSpPr/>
            <p:nvPr/>
          </p:nvGrpSpPr>
          <p:grpSpPr>
            <a:xfrm rot="1849128">
              <a:off x="9947169" y="3495439"/>
              <a:ext cx="592228" cy="825026"/>
              <a:chOff x="5359351" y="3188526"/>
              <a:chExt cx="737375" cy="940958"/>
            </a:xfrm>
          </p:grpSpPr>
          <p:sp>
            <p:nvSpPr>
              <p:cNvPr id="76" name="arrow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628413" y="3188526"/>
                <a:ext cx="468313" cy="719137"/>
              </a:xfrm>
              <a:prstGeom prst="line">
                <a:avLst/>
              </a:prstGeom>
              <a:ln w="38100">
                <a:headEnd/>
                <a:tailEnd type="triangle" w="med" len="med"/>
              </a:ln>
              <a:extLst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wrap="none" tIns="27432" bIns="27432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9pPr>
              </a:lstStyle>
              <a:p>
                <a:endParaRPr lang="en-US" sz="1200" dirty="0"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77" name="arrow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359351" y="3265884"/>
                <a:ext cx="577850" cy="863600"/>
              </a:xfrm>
              <a:prstGeom prst="line">
                <a:avLst/>
              </a:prstGeom>
              <a:ln w="38100">
                <a:headEnd type="triangle" w="med" len="med"/>
                <a:tailEnd/>
              </a:ln>
              <a:extLst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wrap="none" tIns="27432" bIns="27432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9pPr>
              </a:lstStyle>
              <a:p>
                <a:endParaRPr lang="en-US" sz="1200" dirty="0"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70" name="Text Box 12"/>
            <p:cNvSpPr txBox="1">
              <a:spLocks noChangeArrowheads="1"/>
            </p:cNvSpPr>
            <p:nvPr/>
          </p:nvSpPr>
          <p:spPr bwMode="auto">
            <a:xfrm>
              <a:off x="6978377" y="1676699"/>
              <a:ext cx="1134340" cy="547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27432" bIns="27432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1600" b="0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Корневой домен</a:t>
              </a:r>
              <a:endParaRPr lang="en-US" sz="1600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 Box 39"/>
            <p:cNvSpPr txBox="1">
              <a:spLocks noChangeArrowheads="1"/>
            </p:cNvSpPr>
            <p:nvPr/>
          </p:nvSpPr>
          <p:spPr bwMode="auto">
            <a:xfrm>
              <a:off x="6881730" y="3848235"/>
              <a:ext cx="1414170" cy="30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27432" bIns="27432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eaLnBrk="1" hangingPunct="1"/>
              <a:r>
                <a:rPr lang="en-US" sz="1600" b="0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fabrikam.com</a:t>
              </a:r>
            </a:p>
          </p:txBody>
        </p:sp>
        <p:sp>
          <p:nvSpPr>
            <p:cNvPr id="72" name="triangle"/>
            <p:cNvSpPr>
              <a:spLocks noChangeArrowheads="1"/>
            </p:cNvSpPr>
            <p:nvPr/>
          </p:nvSpPr>
          <p:spPr bwMode="auto">
            <a:xfrm>
              <a:off x="6873982" y="2350664"/>
              <a:ext cx="1619520" cy="145657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9" name="b  &quot;adatum.com&quot;"/>
            <p:cNvSpPr txBox="1">
              <a:spLocks noChangeArrowheads="1"/>
            </p:cNvSpPr>
            <p:nvPr/>
          </p:nvSpPr>
          <p:spPr bwMode="auto">
            <a:xfrm>
              <a:off x="9342083" y="2965038"/>
              <a:ext cx="1309974" cy="30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27432" bIns="27432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eaLnBrk="1" hangingPunct="1"/>
              <a:r>
                <a:rPr lang="en-US" sz="1600" b="0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adatum.com</a:t>
              </a:r>
            </a:p>
          </p:txBody>
        </p:sp>
        <p:pic>
          <p:nvPicPr>
            <p:cNvPr id="60" name="b database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3892" y="1739552"/>
              <a:ext cx="293370" cy="520623"/>
            </a:xfrm>
            <a:prstGeom prst="rect">
              <a:avLst/>
            </a:prstGeom>
          </p:spPr>
        </p:pic>
        <p:pic>
          <p:nvPicPr>
            <p:cNvPr id="61" name="b data cube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9509" y="2042635"/>
              <a:ext cx="387548" cy="448773"/>
            </a:xfrm>
            <a:prstGeom prst="rect">
              <a:avLst/>
            </a:prstGeom>
          </p:spPr>
        </p:pic>
        <p:sp>
          <p:nvSpPr>
            <p:cNvPr id="62" name="b &quot;Forest Root &quot;"/>
            <p:cNvSpPr txBox="1">
              <a:spLocks noChangeArrowheads="1"/>
            </p:cNvSpPr>
            <p:nvPr/>
          </p:nvSpPr>
          <p:spPr bwMode="auto">
            <a:xfrm>
              <a:off x="10413435" y="1536385"/>
              <a:ext cx="1374173" cy="547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27432" bIns="27432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1600" b="0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Корневой домен леса</a:t>
              </a:r>
              <a:endParaRPr lang="en-US" sz="1600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0" name="Picture 2" descr="File-Application_Serv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6173" y="2383513"/>
              <a:ext cx="543604" cy="909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26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4726" y="2931166"/>
              <a:ext cx="298257" cy="529296"/>
            </a:xfrm>
            <a:prstGeom prst="rect">
              <a:avLst/>
            </a:prstGeom>
          </p:spPr>
        </p:pic>
        <p:pic>
          <p:nvPicPr>
            <p:cNvPr id="75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8815" y="3016627"/>
              <a:ext cx="309482" cy="358374"/>
            </a:xfrm>
            <a:prstGeom prst="rect">
              <a:avLst/>
            </a:prstGeom>
          </p:spPr>
        </p:pic>
        <p:grpSp>
          <p:nvGrpSpPr>
            <p:cNvPr id="8" name="Группа 7"/>
            <p:cNvGrpSpPr/>
            <p:nvPr/>
          </p:nvGrpSpPr>
          <p:grpSpPr>
            <a:xfrm>
              <a:off x="8767352" y="4044559"/>
              <a:ext cx="1884705" cy="2326739"/>
              <a:chOff x="9300757" y="3818228"/>
              <a:chExt cx="1884705" cy="2326739"/>
            </a:xfrm>
          </p:grpSpPr>
          <p:sp>
            <p:nvSpPr>
              <p:cNvPr id="63" name="c atl.adatum.com"/>
              <p:cNvSpPr txBox="1">
                <a:spLocks noChangeArrowheads="1"/>
              </p:cNvSpPr>
              <p:nvPr/>
            </p:nvSpPr>
            <p:spPr bwMode="auto">
              <a:xfrm>
                <a:off x="9342083" y="5552698"/>
                <a:ext cx="1588897" cy="301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tIns="27432" bIns="27432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600" b="0" dirty="0">
                    <a:latin typeface="Arial" panose="020B0604020202020204" pitchFamily="34" charset="0"/>
                    <a:ea typeface="Segoe UI" pitchFamily="34" charset="0"/>
                    <a:cs typeface="Arial" panose="020B0604020202020204" pitchFamily="34" charset="0"/>
                  </a:rPr>
                  <a:t>atl.adatum.com</a:t>
                </a:r>
              </a:p>
            </p:txBody>
          </p:sp>
          <p:sp>
            <p:nvSpPr>
              <p:cNvPr id="64" name="c triangle"/>
              <p:cNvSpPr>
                <a:spLocks noChangeArrowheads="1"/>
              </p:cNvSpPr>
              <p:nvPr/>
            </p:nvSpPr>
            <p:spPr bwMode="auto">
              <a:xfrm>
                <a:off x="9318269" y="4031077"/>
                <a:ext cx="1619520" cy="1456576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69" name="&quot;child domain &quot;"/>
              <p:cNvSpPr txBox="1">
                <a:spLocks noChangeArrowheads="1"/>
              </p:cNvSpPr>
              <p:nvPr/>
            </p:nvSpPr>
            <p:spPr bwMode="auto">
              <a:xfrm>
                <a:off x="9300757" y="5843346"/>
                <a:ext cx="1775871" cy="301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tIns="27432" bIns="27432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sz="1600" b="0" dirty="0">
                    <a:latin typeface="Arial" panose="020B0604020202020204" pitchFamily="34" charset="0"/>
                    <a:ea typeface="Segoe UI" pitchFamily="34" charset="0"/>
                    <a:cs typeface="Arial" panose="020B0604020202020204" pitchFamily="34" charset="0"/>
                  </a:rPr>
                  <a:t>Дочерний домен</a:t>
                </a:r>
                <a:endParaRPr lang="en-US" sz="1600" b="0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82" name="Picture 2" descr="File-Application_Server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30911" y="3818228"/>
                <a:ext cx="543604" cy="9090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6" name="c dateabse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42008" y="4296040"/>
                <a:ext cx="293370" cy="520623"/>
              </a:xfrm>
              <a:prstGeom prst="rect">
                <a:avLst/>
              </a:prstGeom>
            </p:spPr>
          </p:pic>
          <p:pic>
            <p:nvPicPr>
              <p:cNvPr id="83" name="Рисунок 8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81421" y="4888194"/>
                <a:ext cx="453470" cy="453470"/>
              </a:xfrm>
              <a:prstGeom prst="rect">
                <a:avLst/>
              </a:prstGeom>
            </p:spPr>
          </p:pic>
          <p:pic>
            <p:nvPicPr>
              <p:cNvPr id="84" name="Picture 4" descr="&amp;Kcy;&amp;acy;&amp;rcy;&amp;tcy;&amp;icy;&amp;ncy;&amp;kcy;&amp;icy; &amp;pcy;&amp;ocy; &amp;zcy;&amp;acy;&amp;pcy;&amp;rcy;&amp;ocy;&amp;scy;&amp;ucy; pfvjr brjyrf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46689" y="5007864"/>
                <a:ext cx="438773" cy="4387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86" name="Прямоугольник: скругленные углы 85"/>
          <p:cNvSpPr/>
          <p:nvPr/>
        </p:nvSpPr>
        <p:spPr>
          <a:xfrm>
            <a:off x="111318" y="1327422"/>
            <a:ext cx="6227383" cy="510518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89" name="Группа 3088"/>
          <p:cNvGrpSpPr/>
          <p:nvPr/>
        </p:nvGrpSpPr>
        <p:grpSpPr>
          <a:xfrm>
            <a:off x="-279430" y="1365080"/>
            <a:ext cx="6934945" cy="4944663"/>
            <a:chOff x="-343038" y="1190153"/>
            <a:chExt cx="6934945" cy="4944663"/>
          </a:xfrm>
        </p:grpSpPr>
        <p:sp>
          <p:nvSpPr>
            <p:cNvPr id="24" name="Равнобедренный треугольник 23"/>
            <p:cNvSpPr/>
            <p:nvPr/>
          </p:nvSpPr>
          <p:spPr>
            <a:xfrm>
              <a:off x="1684810" y="1698775"/>
              <a:ext cx="2767920" cy="1563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Равнобедренный треугольник 86"/>
            <p:cNvSpPr/>
            <p:nvPr/>
          </p:nvSpPr>
          <p:spPr>
            <a:xfrm>
              <a:off x="348508" y="4087037"/>
              <a:ext cx="1748818" cy="147276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Равнобедренный треугольник 87"/>
            <p:cNvSpPr/>
            <p:nvPr/>
          </p:nvSpPr>
          <p:spPr>
            <a:xfrm>
              <a:off x="2414507" y="4078949"/>
              <a:ext cx="1748818" cy="147276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Равнобедренный треугольник 88"/>
            <p:cNvSpPr/>
            <p:nvPr/>
          </p:nvSpPr>
          <p:spPr>
            <a:xfrm>
              <a:off x="4308002" y="4074559"/>
              <a:ext cx="1748818" cy="147276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 flipH="1">
              <a:off x="1822350" y="2842191"/>
              <a:ext cx="604955" cy="385202"/>
            </a:xfrm>
            <a:prstGeom prst="straightConnector1">
              <a:avLst/>
            </a:prstGeom>
            <a:ln>
              <a:prstDash val="dash"/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Прямая со стрелкой 89"/>
            <p:cNvCxnSpPr>
              <a:endCxn id="24" idx="3"/>
            </p:cNvCxnSpPr>
            <p:nvPr/>
          </p:nvCxnSpPr>
          <p:spPr>
            <a:xfrm>
              <a:off x="2719772" y="2842191"/>
              <a:ext cx="348998" cy="419784"/>
            </a:xfrm>
            <a:prstGeom prst="straightConnector1">
              <a:avLst/>
            </a:prstGeom>
            <a:ln>
              <a:prstDash val="dash"/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Прямая со стрелкой 92"/>
            <p:cNvCxnSpPr/>
            <p:nvPr/>
          </p:nvCxnSpPr>
          <p:spPr>
            <a:xfrm flipH="1">
              <a:off x="3106489" y="2895083"/>
              <a:ext cx="350134" cy="361395"/>
            </a:xfrm>
            <a:prstGeom prst="straightConnector1">
              <a:avLst/>
            </a:prstGeom>
            <a:ln>
              <a:prstDash val="dash"/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Прямая со стрелкой 93"/>
            <p:cNvCxnSpPr/>
            <p:nvPr/>
          </p:nvCxnSpPr>
          <p:spPr>
            <a:xfrm>
              <a:off x="3803652" y="2816741"/>
              <a:ext cx="552333" cy="410652"/>
            </a:xfrm>
            <a:prstGeom prst="straightConnector1">
              <a:avLst/>
            </a:prstGeom>
            <a:ln>
              <a:prstDash val="dash"/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98" name="Picture 2" descr="File-Application_Serv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3063" y="2364008"/>
              <a:ext cx="306062" cy="594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" name="Picture 2" descr="File-Application_Serv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6980" y="4579615"/>
              <a:ext cx="306062" cy="594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3" descr="Man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15797" y="2361614"/>
              <a:ext cx="320532" cy="727628"/>
            </a:xfrm>
            <a:prstGeom prst="rect">
              <a:avLst/>
            </a:prstGeom>
            <a:noFill/>
          </p:spPr>
        </p:pic>
        <p:pic>
          <p:nvPicPr>
            <p:cNvPr id="101" name="Picture 3" descr="Man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87192" y="4443926"/>
              <a:ext cx="320532" cy="727628"/>
            </a:xfrm>
            <a:prstGeom prst="rect">
              <a:avLst/>
            </a:prstGeom>
            <a:noFill/>
          </p:spPr>
        </p:pic>
        <p:pic>
          <p:nvPicPr>
            <p:cNvPr id="102" name="Picture 2" descr="Woman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153011" y="4429163"/>
              <a:ext cx="271809" cy="853291"/>
            </a:xfrm>
            <a:prstGeom prst="rect">
              <a:avLst/>
            </a:prstGeom>
            <a:noFill/>
          </p:spPr>
        </p:pic>
        <p:sp>
          <p:nvSpPr>
            <p:cNvPr id="3073" name="TextBox 3072"/>
            <p:cNvSpPr txBox="1"/>
            <p:nvPr/>
          </p:nvSpPr>
          <p:spPr>
            <a:xfrm>
              <a:off x="1874629" y="1190153"/>
              <a:ext cx="234739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Корень леса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Контейнер домена 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82105" y="5575325"/>
              <a:ext cx="15893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Контейнер домена 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546904" y="5580857"/>
              <a:ext cx="15644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Контейнер домена 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398989" y="5611596"/>
              <a:ext cx="15823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Контейнер домена 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5126" y="5171554"/>
              <a:ext cx="23473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Nathan</a:t>
              </a:r>
              <a:endPara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170573" y="5211791"/>
              <a:ext cx="23473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Nicole</a:t>
              </a:r>
              <a:endPara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4094119" y="5216080"/>
              <a:ext cx="23473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Файловый сервер</a:t>
              </a:r>
              <a:endPara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2534778" y="2057310"/>
              <a:ext cx="1027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Файловый сервер</a:t>
              </a:r>
              <a:endPara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3527018" y="2955503"/>
              <a:ext cx="7514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Sue</a:t>
              </a:r>
              <a:endPara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6" name="Овал 3075"/>
            <p:cNvSpPr/>
            <p:nvPr/>
          </p:nvSpPr>
          <p:spPr>
            <a:xfrm>
              <a:off x="987192" y="4029724"/>
              <a:ext cx="499702" cy="21284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3024939" y="4010337"/>
              <a:ext cx="499702" cy="21284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4940312" y="4022661"/>
              <a:ext cx="499702" cy="21284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078" name="Прямая со стрелкой 3077"/>
            <p:cNvCxnSpPr/>
            <p:nvPr/>
          </p:nvCxnSpPr>
          <p:spPr>
            <a:xfrm flipH="1">
              <a:off x="1173695" y="3320715"/>
              <a:ext cx="511115" cy="604146"/>
            </a:xfrm>
            <a:prstGeom prst="straightConnector1">
              <a:avLst/>
            </a:prstGeom>
            <a:ln w="28575">
              <a:prstDash val="dash"/>
              <a:headEnd type="triangle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8" name="Прямая со стрелкой 117"/>
            <p:cNvCxnSpPr/>
            <p:nvPr/>
          </p:nvCxnSpPr>
          <p:spPr>
            <a:xfrm>
              <a:off x="3080344" y="3277495"/>
              <a:ext cx="86207" cy="700692"/>
            </a:xfrm>
            <a:prstGeom prst="straightConnector1">
              <a:avLst/>
            </a:prstGeom>
            <a:ln w="28575">
              <a:prstDash val="dash"/>
              <a:headEnd type="triangle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1" name="Прямая со стрелкой 120"/>
            <p:cNvCxnSpPr/>
            <p:nvPr/>
          </p:nvCxnSpPr>
          <p:spPr>
            <a:xfrm>
              <a:off x="4496453" y="3306248"/>
              <a:ext cx="569970" cy="661475"/>
            </a:xfrm>
            <a:prstGeom prst="straightConnector1">
              <a:avLst/>
            </a:prstGeom>
            <a:ln w="28575">
              <a:prstDash val="dash"/>
              <a:headEnd type="triangle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5" name="Прямая со стрелкой 124"/>
            <p:cNvCxnSpPr/>
            <p:nvPr/>
          </p:nvCxnSpPr>
          <p:spPr>
            <a:xfrm flipH="1">
              <a:off x="1221040" y="4013467"/>
              <a:ext cx="5840" cy="390222"/>
            </a:xfrm>
            <a:prstGeom prst="straightConnector1">
              <a:avLst/>
            </a:prstGeom>
            <a:ln>
              <a:prstDash val="dash"/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Прямая со стрелкой 128"/>
            <p:cNvCxnSpPr/>
            <p:nvPr/>
          </p:nvCxnSpPr>
          <p:spPr>
            <a:xfrm>
              <a:off x="3206394" y="4008011"/>
              <a:ext cx="100002" cy="367986"/>
            </a:xfrm>
            <a:prstGeom prst="straightConnector1">
              <a:avLst/>
            </a:prstGeom>
            <a:ln>
              <a:prstDash val="dash"/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Прямая со стрелкой 132"/>
            <p:cNvCxnSpPr/>
            <p:nvPr/>
          </p:nvCxnSpPr>
          <p:spPr>
            <a:xfrm>
              <a:off x="5126263" y="4013467"/>
              <a:ext cx="56148" cy="430459"/>
            </a:xfrm>
            <a:prstGeom prst="straightConnector1">
              <a:avLst/>
            </a:prstGeom>
            <a:ln>
              <a:prstDash val="dash"/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5" name="TextBox 134"/>
            <p:cNvSpPr txBox="1"/>
            <p:nvPr/>
          </p:nvSpPr>
          <p:spPr>
            <a:xfrm>
              <a:off x="-343038" y="3238828"/>
              <a:ext cx="23473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Two-way</a:t>
              </a:r>
            </a:p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transitive Trust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273375" y="3422897"/>
              <a:ext cx="23473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Two-way</a:t>
              </a:r>
            </a:p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transitive Trust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4244516" y="3256478"/>
              <a:ext cx="23473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Two-way</a:t>
              </a:r>
            </a:p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transitive Trust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9" name="TextBox 138"/>
          <p:cNvSpPr txBox="1"/>
          <p:nvPr/>
        </p:nvSpPr>
        <p:spPr>
          <a:xfrm>
            <a:off x="1996401" y="996138"/>
            <a:ext cx="2347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Лес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3297171" y="4486755"/>
            <a:ext cx="2347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Корень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91" name="Прямая со стрелкой 3090"/>
          <p:cNvCxnSpPr>
            <a:stCxn id="140" idx="2"/>
            <a:endCxn id="89" idx="1"/>
          </p:cNvCxnSpPr>
          <p:nvPr/>
        </p:nvCxnSpPr>
        <p:spPr>
          <a:xfrm>
            <a:off x="4470867" y="4763754"/>
            <a:ext cx="337948" cy="222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582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/>
          <p:cNvSpPr/>
          <p:nvPr/>
        </p:nvSpPr>
        <p:spPr>
          <a:xfrm>
            <a:off x="1223311" y="1241270"/>
            <a:ext cx="9703386" cy="59601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50989" y="39114"/>
            <a:ext cx="1169851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Что такое схема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AD DS?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1" name="Rounded Rectangle 4"/>
          <p:cNvSpPr>
            <a:spLocks noChangeArrowheads="1"/>
          </p:cNvSpPr>
          <p:nvPr/>
        </p:nvSpPr>
        <p:spPr bwMode="auto">
          <a:xfrm>
            <a:off x="1447807" y="1322548"/>
            <a:ext cx="9478890" cy="433460"/>
          </a:xfrm>
          <a:prstGeom prst="roundRect">
            <a:avLst>
              <a:gd name="adj" fmla="val 6533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rgbClr val="006699"/>
              </a:buClr>
            </a:pPr>
            <a:r>
              <a:rPr lang="ru-RU" sz="2200" b="0" dirty="0">
                <a:solidFill>
                  <a:schemeClr val="bg1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Схема определяет объекты, которые могут быть сохранены в AD DS</a:t>
            </a:r>
            <a:endParaRPr lang="en-US" sz="2200" b="0" dirty="0">
              <a:solidFill>
                <a:schemeClr val="bg1"/>
              </a:soli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4469435" y="1922269"/>
            <a:ext cx="2580248" cy="4513290"/>
            <a:chOff x="12078143" y="1042155"/>
            <a:chExt cx="2075168" cy="2699588"/>
          </a:xfrm>
        </p:grpSpPr>
        <p:sp>
          <p:nvSpPr>
            <p:cNvPr id="95" name="Прямоугольник 94"/>
            <p:cNvSpPr/>
            <p:nvPr/>
          </p:nvSpPr>
          <p:spPr>
            <a:xfrm>
              <a:off x="12078143" y="1260182"/>
              <a:ext cx="2075168" cy="24815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/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12192000" y="1375442"/>
              <a:ext cx="1806242" cy="22703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600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12283855" y="1567959"/>
              <a:ext cx="1622532" cy="201505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600"/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12355644" y="1790232"/>
              <a:ext cx="1484610" cy="59763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600"/>
            </a:p>
          </p:txBody>
        </p:sp>
        <p:sp>
          <p:nvSpPr>
            <p:cNvPr id="104" name="Прямоугольник 103"/>
            <p:cNvSpPr/>
            <p:nvPr/>
          </p:nvSpPr>
          <p:spPr>
            <a:xfrm>
              <a:off x="12362958" y="2413756"/>
              <a:ext cx="1484610" cy="562177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600"/>
            </a:p>
          </p:txBody>
        </p:sp>
        <p:sp>
          <p:nvSpPr>
            <p:cNvPr id="113" name="Прямоугольник 112"/>
            <p:cNvSpPr/>
            <p:nvPr/>
          </p:nvSpPr>
          <p:spPr>
            <a:xfrm>
              <a:off x="12352352" y="3001555"/>
              <a:ext cx="1484610" cy="53994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60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2725197" y="1042155"/>
              <a:ext cx="956235" cy="239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Схема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2670049" y="1354663"/>
              <a:ext cx="1166912" cy="202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classUser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2275309" y="1562837"/>
              <a:ext cx="1531771" cy="202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classID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classUser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2313735" y="1749393"/>
              <a:ext cx="1531771" cy="570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cn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attributeID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cn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attributeSyntax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2313735" y="2385016"/>
              <a:ext cx="1531771" cy="570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cn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attributeID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: Password</a:t>
              </a:r>
            </a:p>
            <a:p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attributeSyntax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2310293" y="2965063"/>
              <a:ext cx="1531771" cy="570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cn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attributeID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: manager</a:t>
              </a:r>
            </a:p>
            <a:p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attributeSyntax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178492" y="1933932"/>
            <a:ext cx="2545579" cy="3497321"/>
            <a:chOff x="1398268" y="2076543"/>
            <a:chExt cx="2545579" cy="3497321"/>
          </a:xfrm>
        </p:grpSpPr>
        <p:sp>
          <p:nvSpPr>
            <p:cNvPr id="126" name="Прямоугольник 125"/>
            <p:cNvSpPr/>
            <p:nvPr/>
          </p:nvSpPr>
          <p:spPr>
            <a:xfrm>
              <a:off x="1398268" y="2470432"/>
              <a:ext cx="2545579" cy="31034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/>
            </a:p>
          </p:txBody>
        </p:sp>
        <p:sp>
          <p:nvSpPr>
            <p:cNvPr id="146" name="Прямоугольник 145"/>
            <p:cNvSpPr/>
            <p:nvPr/>
          </p:nvSpPr>
          <p:spPr>
            <a:xfrm>
              <a:off x="1539837" y="4143793"/>
              <a:ext cx="2245867" cy="12710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600"/>
            </a:p>
          </p:txBody>
        </p:sp>
        <p:sp>
          <p:nvSpPr>
            <p:cNvPr id="127" name="Прямоугольник 126"/>
            <p:cNvSpPr/>
            <p:nvPr/>
          </p:nvSpPr>
          <p:spPr>
            <a:xfrm>
              <a:off x="1539837" y="2663131"/>
              <a:ext cx="2245867" cy="137613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600"/>
            </a:p>
          </p:txBody>
        </p:sp>
        <p:sp>
          <p:nvSpPr>
            <p:cNvPr id="130" name="Прямоугольник 129"/>
            <p:cNvSpPr/>
            <p:nvPr/>
          </p:nvSpPr>
          <p:spPr>
            <a:xfrm>
              <a:off x="1654049" y="2982586"/>
              <a:ext cx="2035535" cy="97988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600"/>
            </a:p>
          </p:txBody>
        </p:sp>
        <p:sp>
          <p:nvSpPr>
            <p:cNvPr id="131" name="Прямоугольник 130"/>
            <p:cNvSpPr/>
            <p:nvPr/>
          </p:nvSpPr>
          <p:spPr>
            <a:xfrm>
              <a:off x="1686922" y="4399027"/>
              <a:ext cx="2002661" cy="93987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60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686922" y="2076543"/>
              <a:ext cx="21422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Объект схемы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1967259" y="2628390"/>
              <a:ext cx="1450929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classSchema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1643423" y="2976424"/>
              <a:ext cx="190459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classID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625333" y="3223808"/>
              <a:ext cx="1904592" cy="73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attributeSchema1</a:t>
              </a: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attributeSchema2</a:t>
              </a: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721770" y="4384791"/>
              <a:ext cx="19045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cn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attributeID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attributeSyntax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841154" y="4094523"/>
              <a:ext cx="167866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attributeSchema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7" name="Группа 146"/>
          <p:cNvGrpSpPr/>
          <p:nvPr/>
        </p:nvGrpSpPr>
        <p:grpSpPr>
          <a:xfrm>
            <a:off x="7810950" y="1891995"/>
            <a:ext cx="3246305" cy="4513291"/>
            <a:chOff x="12078143" y="1042155"/>
            <a:chExt cx="2075168" cy="2699588"/>
          </a:xfrm>
        </p:grpSpPr>
        <p:sp>
          <p:nvSpPr>
            <p:cNvPr id="148" name="Прямоугольник 147"/>
            <p:cNvSpPr/>
            <p:nvPr/>
          </p:nvSpPr>
          <p:spPr>
            <a:xfrm>
              <a:off x="12078143" y="1260182"/>
              <a:ext cx="2075168" cy="24815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/>
            </a:p>
          </p:txBody>
        </p:sp>
        <p:sp>
          <p:nvSpPr>
            <p:cNvPr id="149" name="Прямоугольник 148"/>
            <p:cNvSpPr/>
            <p:nvPr/>
          </p:nvSpPr>
          <p:spPr>
            <a:xfrm>
              <a:off x="12192000" y="1375442"/>
              <a:ext cx="1806242" cy="22703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600"/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12283855" y="1567959"/>
              <a:ext cx="1622532" cy="201505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600"/>
            </a:p>
          </p:txBody>
        </p:sp>
        <p:sp>
          <p:nvSpPr>
            <p:cNvPr id="151" name="Прямоугольник 150"/>
            <p:cNvSpPr/>
            <p:nvPr/>
          </p:nvSpPr>
          <p:spPr>
            <a:xfrm>
              <a:off x="12355644" y="1790232"/>
              <a:ext cx="1484610" cy="59763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600"/>
            </a:p>
          </p:txBody>
        </p:sp>
        <p:sp>
          <p:nvSpPr>
            <p:cNvPr id="152" name="Прямоугольник 151"/>
            <p:cNvSpPr/>
            <p:nvPr/>
          </p:nvSpPr>
          <p:spPr>
            <a:xfrm>
              <a:off x="12362958" y="2413756"/>
              <a:ext cx="1484610" cy="562177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600"/>
            </a:p>
          </p:txBody>
        </p:sp>
        <p:sp>
          <p:nvSpPr>
            <p:cNvPr id="153" name="Прямоугольник 152"/>
            <p:cNvSpPr/>
            <p:nvPr/>
          </p:nvSpPr>
          <p:spPr>
            <a:xfrm>
              <a:off x="12352352" y="3001555"/>
              <a:ext cx="1484610" cy="53994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600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12600624" y="1042155"/>
              <a:ext cx="1080808" cy="239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Директория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2670049" y="1373687"/>
              <a:ext cx="1166912" cy="202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UserObject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12275309" y="1562837"/>
              <a:ext cx="1531771" cy="202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classID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classUser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12313735" y="1749393"/>
              <a:ext cx="1531771" cy="570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cn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attributeID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: Adam Barr</a:t>
              </a:r>
            </a:p>
            <a:p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attributeSyntax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12313735" y="2385016"/>
              <a:ext cx="1531771" cy="570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cn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attributeID:Pa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$$w0rd</a:t>
              </a:r>
            </a:p>
            <a:p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attributeSyntax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12310293" y="2965063"/>
              <a:ext cx="1531771" cy="570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cn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attributeID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: ED Meadows</a:t>
              </a:r>
            </a:p>
            <a:p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attributeSyntax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Стрелка: вправо 8"/>
          <p:cNvSpPr/>
          <p:nvPr/>
        </p:nvSpPr>
        <p:spPr>
          <a:xfrm>
            <a:off x="3736885" y="3690879"/>
            <a:ext cx="721511" cy="377315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Стрелка: вправо 159"/>
          <p:cNvSpPr/>
          <p:nvPr/>
        </p:nvSpPr>
        <p:spPr>
          <a:xfrm>
            <a:off x="7069118" y="4108444"/>
            <a:ext cx="721511" cy="377315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205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525" y="1024913"/>
            <a:ext cx="6593870" cy="369453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341146" y="50800"/>
            <a:ext cx="1169851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Что нового в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Windows Server 2012 Active Directory?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3" name="Content Placeholder 2"/>
          <p:cNvSpPr>
            <a:spLocks noGrp="1"/>
          </p:cNvSpPr>
          <p:nvPr/>
        </p:nvSpPr>
        <p:spPr bwMode="auto">
          <a:xfrm>
            <a:off x="341147" y="2326809"/>
            <a:ext cx="6459224" cy="351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CA" sz="1800" b="1" dirty="0">
                <a:latin typeface="Arial" panose="020B0604020202020204" pitchFamily="34" charset="0"/>
                <a:cs typeface="Arial" panose="020B0604020202020204" pitchFamily="34" charset="0"/>
              </a:rPr>
              <a:t> Windows Server 2012 AD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упростилось: </a:t>
            </a:r>
            <a:endParaRPr lang="en-CA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520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Обнаружение событий</a:t>
            </a:r>
          </a:p>
          <a:p>
            <a:pPr marL="268288" indent="-268288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Установка и настройка клонированных виртуальных машин</a:t>
            </a:r>
          </a:p>
          <a:p>
            <a:pPr marL="268288" indent="-268288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Подготовка системы перед установкой или обновлением контроллеров домена</a:t>
            </a:r>
          </a:p>
          <a:p>
            <a:pPr marL="268288" indent="-268288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скриптов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PowerShell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для автоматизации многократной установки AD DS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 Контроль получения доступа к ресурсам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 Восстановление объектов из корзины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Directory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 Использование пула RID и управление им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2" name="Picture 6" descr="&amp;Kcy;&amp;acy;&amp;rcy;&amp;tcy;&amp;icy;&amp;ncy;&amp;kcy;&amp;icy; &amp;pcy;&amp;ocy; &amp;zcy;&amp;acy;&amp;pcy;&amp;rcy;&amp;ocy;&amp;scy;&amp;ucy; windows server 2012 a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8" b="24296"/>
          <a:stretch/>
        </p:blipFill>
        <p:spPr bwMode="auto">
          <a:xfrm>
            <a:off x="341146" y="1024913"/>
            <a:ext cx="3992729" cy="108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51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Frutiger LT Std 55 Roman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12639</TotalTime>
  <Words>2405</Words>
  <Application>Microsoft Office PowerPoint</Application>
  <PresentationFormat>Широкоэкранный</PresentationFormat>
  <Paragraphs>665</Paragraphs>
  <Slides>35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Arial</vt:lpstr>
      <vt:lpstr>Calibri</vt:lpstr>
      <vt:lpstr>Frutiger LT Std 55 Roman</vt:lpstr>
      <vt:lpstr>Frutiger Neue LT W1G Medium</vt:lpstr>
      <vt:lpstr>Segoe UI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CloudCenter</dc:title>
  <dc:creator>DK</dc:creator>
  <cp:lastModifiedBy>Екатерина Поленина</cp:lastModifiedBy>
  <cp:revision>387</cp:revision>
  <dcterms:created xsi:type="dcterms:W3CDTF">2015-10-14T14:29:58Z</dcterms:created>
  <dcterms:modified xsi:type="dcterms:W3CDTF">2016-10-28T15:14:47Z</dcterms:modified>
</cp:coreProperties>
</file>